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3" r:id="rId2"/>
    <p:sldId id="257" r:id="rId3"/>
    <p:sldId id="258" r:id="rId4"/>
    <p:sldId id="259" r:id="rId5"/>
    <p:sldId id="266" r:id="rId6"/>
    <p:sldId id="261" r:id="rId7"/>
    <p:sldId id="262" r:id="rId8"/>
    <p:sldId id="265" r:id="rId9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Owner" initials="O" lastIdx="1" clrIdx="0">
    <p:extLst>
      <p:ext uri="{19B8F6BF-5375-455C-9EA6-DF929625EA0E}">
        <p15:presenceInfo xmlns:p15="http://schemas.microsoft.com/office/powerpoint/2012/main" userId="Owner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B532B"/>
    <a:srgbClr val="D4710E"/>
    <a:srgbClr val="4C8A6C"/>
    <a:srgbClr val="D2E6DC"/>
    <a:srgbClr val="AED2C1"/>
    <a:srgbClr val="569C7B"/>
    <a:srgbClr val="339966"/>
    <a:srgbClr val="8E8E8E"/>
    <a:srgbClr val="0099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036" autoAdjust="0"/>
    <p:restoredTop sz="94660"/>
  </p:normalViewPr>
  <p:slideViewPr>
    <p:cSldViewPr snapToGrid="0">
      <p:cViewPr>
        <p:scale>
          <a:sx n="80" d="100"/>
          <a:sy n="80" d="100"/>
        </p:scale>
        <p:origin x="354" y="3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commentAuthors" Target="commentAuthor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434F288-6913-4762-9E84-2068E1D9CF3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7F86706A-833B-4EC7-823A-8C258BF2FB6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F51FFBC-F6E4-4B31-8CBE-7530F5445F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4578FC-9DBF-47F9-B986-C5D3C2500C25}" type="datetimeFigureOut">
              <a:rPr lang="ko-KR" altLang="en-US" smtClean="0"/>
              <a:t>2021-07-19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112EC00-00DD-4F2B-8024-3664B0C060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32DB957-2458-4387-AABB-3A85B76C22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7B75B2-EAF8-481B-A284-2AF76B3DD13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0511787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D3BC2CA-A971-4B8D-AA13-3D6B7779CB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BA34B6E7-049D-4B32-A0DE-9197DB46423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7C1C101-6EEB-498B-9D5C-B1D2C11E48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4578FC-9DBF-47F9-B986-C5D3C2500C25}" type="datetimeFigureOut">
              <a:rPr lang="ko-KR" altLang="en-US" smtClean="0"/>
              <a:t>2021-07-19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C12D104-A89D-4F4A-8312-8725ABD0AE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372C33F-7287-4DA0-BDCB-285691F5DE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7B75B2-EAF8-481B-A284-2AF76B3DD13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972851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A01798E6-B727-4B1E-9560-6CFA4639FB3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8DF270E5-5739-413B-9B7C-95B546ADC89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2F742AB-DE05-4441-BD7B-8C64E5524F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4578FC-9DBF-47F9-B986-C5D3C2500C25}" type="datetimeFigureOut">
              <a:rPr lang="ko-KR" altLang="en-US" smtClean="0"/>
              <a:t>2021-07-19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1FAD35D-CB2F-4414-AEA1-C670F53962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FC4AAEB-DB82-4567-A144-3367D7EA41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7B75B2-EAF8-481B-A284-2AF76B3DD13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461986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820D77F-B938-4F0F-B9B4-8141A2CE4C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D7354713-0B8C-4D61-8352-2D21F1DD17F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554911C-15D9-47A1-A642-361AAB806D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4578FC-9DBF-47F9-B986-C5D3C2500C25}" type="datetimeFigureOut">
              <a:rPr lang="ko-KR" altLang="en-US" smtClean="0"/>
              <a:t>2021-07-19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E13B895-4726-40B0-935A-F3F2DF75E4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373BB7E-E255-44E8-B8AF-4B08ABDA8A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7B75B2-EAF8-481B-A284-2AF76B3DD13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02348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7ACB16C-5F3D-432A-8653-CD6C5F95E8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0E8F14B-20B3-41BC-8203-8D5C67A295C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D3D515E-14F0-4AAF-BB42-4CB17D9904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4578FC-9DBF-47F9-B986-C5D3C2500C25}" type="datetimeFigureOut">
              <a:rPr lang="ko-KR" altLang="en-US" smtClean="0"/>
              <a:t>2021-07-19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B20D422-407D-4786-B84F-212EF11F48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AC5AA92-7AB6-41BF-B1FD-916B19FAF9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7B75B2-EAF8-481B-A284-2AF76B3DD13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974425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6E68AE0-6F5B-41CC-A249-E8895C9A1B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16990ED-7183-409B-84F6-D27E2A5DD98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1E7E6352-14BD-4B9E-8316-0DE0B7D4D0C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FF0329C7-2933-49B7-8F7F-01D9453A0F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4578FC-9DBF-47F9-B986-C5D3C2500C25}" type="datetimeFigureOut">
              <a:rPr lang="ko-KR" altLang="en-US" smtClean="0"/>
              <a:t>2021-07-19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023A1B1A-E543-4104-8600-5009FAEA59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AEC14591-99D5-4E94-9192-28B95AEF7A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7B75B2-EAF8-481B-A284-2AF76B3DD13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723919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8AD1E40-0889-4972-9881-AA577747E1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76E9609-3391-43FA-8FBB-5A8928B66D4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A37F9C49-7CE3-42E6-96DF-FA7B40954D4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165BC28F-58AB-4262-9674-132BCDBCB10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0F6C30FD-838D-43CF-A9F0-6CDFCA8A86C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F164D758-972A-4EAF-BED0-2AD2C24CFF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4578FC-9DBF-47F9-B986-C5D3C2500C25}" type="datetimeFigureOut">
              <a:rPr lang="ko-KR" altLang="en-US" smtClean="0"/>
              <a:t>2021-07-19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11B9FAF8-C25D-459A-9F99-B38B95A45E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E4E99921-2F95-4304-916B-5CE85CC50E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7B75B2-EAF8-481B-A284-2AF76B3DD13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213344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42453ED-C726-4A1A-AB34-EC3B62F998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F6B30818-BD1C-470A-8094-C3A2744388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4578FC-9DBF-47F9-B986-C5D3C2500C25}" type="datetimeFigureOut">
              <a:rPr lang="ko-KR" altLang="en-US" smtClean="0"/>
              <a:t>2021-07-19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6E81BA8D-C83D-425A-8C18-C6857B3E97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5177D5CD-E3AD-4AA6-A4D0-CA98276CDA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7B75B2-EAF8-481B-A284-2AF76B3DD13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7963806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11CACEBF-2CFB-4198-BBE0-523B21C6F9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4578FC-9DBF-47F9-B986-C5D3C2500C25}" type="datetimeFigureOut">
              <a:rPr lang="ko-KR" altLang="en-US" smtClean="0"/>
              <a:t>2021-07-19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5AC4A1B3-3AA7-4D59-9683-63AB6311C5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A014D363-45EA-43C9-8C84-1B55447AFE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7B75B2-EAF8-481B-A284-2AF76B3DD13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3839899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7442117-6966-4089-AE9B-5B27BAD557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AEB8F8B-610E-4C4B-9D01-FA1D57A7C9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4387E7EB-621F-4DE9-B78C-E367DA49187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36222A36-02FD-4337-995E-3158AE95DD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4578FC-9DBF-47F9-B986-C5D3C2500C25}" type="datetimeFigureOut">
              <a:rPr lang="ko-KR" altLang="en-US" smtClean="0"/>
              <a:t>2021-07-19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68E7B2D4-0FE8-4C33-A6CA-8116D2FCD8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F766095E-C310-4BF5-8B04-B50CFE8294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7B75B2-EAF8-481B-A284-2AF76B3DD13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576809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4DA5E59-662F-4B65-8946-911198B5B7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9DABD6A5-92D6-43EC-AB52-0043288BC19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84752DAD-E4C2-48D1-9363-10CE7953604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A80B73EE-BE7E-4E3A-A9BB-F2A84C96D1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4578FC-9DBF-47F9-B986-C5D3C2500C25}" type="datetimeFigureOut">
              <a:rPr lang="ko-KR" altLang="en-US" smtClean="0"/>
              <a:t>2021-07-19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E3EFACD7-35A7-4136-ABF9-2FEEA9C45E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A8253A11-9501-4CA1-8AD9-64ABC4F6DC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B7B75B2-EAF8-481B-A284-2AF76B3DD13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937247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6B529A9D-A41C-458C-A325-A6F0348E92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610840EF-BD27-4B37-9DFD-5DFF241339F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182206F-6621-4B15-A1D2-7649514A618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24578FC-9DBF-47F9-B986-C5D3C2500C25}" type="datetimeFigureOut">
              <a:rPr lang="ko-KR" altLang="en-US" smtClean="0"/>
              <a:t>2021-07-19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AC0A865-1070-4ADE-8C72-87EF779CE75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C536BB7-AFF3-4CDB-B47A-103E8CF9816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7B75B2-EAF8-481B-A284-2AF76B3DD13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233527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림 4">
            <a:extLst>
              <a:ext uri="{FF2B5EF4-FFF2-40B4-BE49-F238E27FC236}">
                <a16:creationId xmlns:a16="http://schemas.microsoft.com/office/drawing/2014/main" id="{A661DFFB-42BC-46A3-82D8-5785C29D7EB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4" name="직사각형 3">
            <a:extLst>
              <a:ext uri="{FF2B5EF4-FFF2-40B4-BE49-F238E27FC236}">
                <a16:creationId xmlns:a16="http://schemas.microsoft.com/office/drawing/2014/main" id="{957613C2-4641-4D73-9C24-F928E7D9665B}"/>
              </a:ext>
            </a:extLst>
          </p:cNvPr>
          <p:cNvSpPr/>
          <p:nvPr/>
        </p:nvSpPr>
        <p:spPr>
          <a:xfrm>
            <a:off x="879231" y="773723"/>
            <a:ext cx="10304584" cy="5216769"/>
          </a:xfrm>
          <a:prstGeom prst="rect">
            <a:avLst/>
          </a:prstGeom>
          <a:solidFill>
            <a:schemeClr val="bg1"/>
          </a:solidFill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865F1D78-6530-4880-94F2-BA6DED4B205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09675" y="1908177"/>
            <a:ext cx="9144000" cy="1220787"/>
          </a:xfrm>
        </p:spPr>
        <p:txBody>
          <a:bodyPr>
            <a:normAutofit fontScale="90000"/>
          </a:bodyPr>
          <a:lstStyle/>
          <a:p>
            <a:pPr algn="l"/>
            <a:br>
              <a:rPr lang="en-US" altLang="ko-KR" sz="6600" dirty="0"/>
            </a:br>
            <a:r>
              <a:rPr lang="ko-KR" altLang="en-US" sz="6600" b="1" dirty="0">
                <a:solidFill>
                  <a:srgbClr val="569C7B"/>
                </a:solidFill>
                <a:latin typeface="청소년서체" panose="02020603020101020101" pitchFamily="18" charset="-127"/>
                <a:ea typeface="청소년서체" panose="02020603020101020101" pitchFamily="18" charset="-127"/>
              </a:rPr>
              <a:t>스마트 콘텐츠 </a:t>
            </a:r>
            <a:br>
              <a:rPr lang="en-US" altLang="ko-KR" sz="6600" b="1" dirty="0">
                <a:solidFill>
                  <a:schemeClr val="bg1">
                    <a:lumMod val="50000"/>
                  </a:schemeClr>
                </a:solidFill>
                <a:latin typeface="청소년서체" panose="02020603020101020101" pitchFamily="18" charset="-127"/>
                <a:ea typeface="청소년서체" panose="02020603020101020101" pitchFamily="18" charset="-127"/>
              </a:rPr>
            </a:br>
            <a:r>
              <a:rPr lang="ko-KR" altLang="en-US" sz="6600" b="1" dirty="0">
                <a:solidFill>
                  <a:schemeClr val="bg1">
                    <a:lumMod val="50000"/>
                  </a:schemeClr>
                </a:solidFill>
                <a:latin typeface="청소년서체" panose="02020603020101020101" pitchFamily="18" charset="-127"/>
                <a:ea typeface="청소년서체" panose="02020603020101020101" pitchFamily="18" charset="-127"/>
              </a:rPr>
              <a:t>설계 및 분석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4EF7F5C9-B20C-444B-ACCD-96F3B6DC645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09675" y="4450973"/>
            <a:ext cx="9144000" cy="855662"/>
          </a:xfrm>
        </p:spPr>
        <p:txBody>
          <a:bodyPr>
            <a:normAutofit lnSpcReduction="10000"/>
          </a:bodyPr>
          <a:lstStyle/>
          <a:p>
            <a:pPr algn="l"/>
            <a:r>
              <a:rPr lang="ko-KR" altLang="en-US" dirty="0">
                <a:solidFill>
                  <a:schemeClr val="bg2">
                    <a:lumMod val="50000"/>
                  </a:schemeClr>
                </a:solidFill>
                <a:latin typeface="청소년서체" panose="02020603020101020101" pitchFamily="18" charset="-127"/>
                <a:ea typeface="청소년서체" panose="02020603020101020101" pitchFamily="18" charset="-127"/>
              </a:rPr>
              <a:t>스마트 웹 </a:t>
            </a:r>
            <a:r>
              <a:rPr lang="en-US" altLang="ko-KR" dirty="0">
                <a:solidFill>
                  <a:schemeClr val="bg2">
                    <a:lumMod val="50000"/>
                  </a:schemeClr>
                </a:solidFill>
                <a:latin typeface="청소년서체" panose="02020603020101020101" pitchFamily="18" charset="-127"/>
                <a:ea typeface="청소년서체" panose="02020603020101020101" pitchFamily="18" charset="-127"/>
              </a:rPr>
              <a:t>&amp; </a:t>
            </a:r>
            <a:r>
              <a:rPr lang="ko-KR" altLang="en-US" dirty="0">
                <a:solidFill>
                  <a:schemeClr val="bg2">
                    <a:lumMod val="50000"/>
                  </a:schemeClr>
                </a:solidFill>
                <a:latin typeface="청소년서체" panose="02020603020101020101" pitchFamily="18" charset="-127"/>
                <a:ea typeface="청소년서체" panose="02020603020101020101" pitchFamily="18" charset="-127"/>
              </a:rPr>
              <a:t>멀티미디어 콘텐츠 </a:t>
            </a:r>
            <a:endParaRPr lang="en-US" altLang="ko-KR" dirty="0">
              <a:solidFill>
                <a:schemeClr val="bg2">
                  <a:lumMod val="50000"/>
                </a:schemeClr>
              </a:solidFill>
              <a:latin typeface="청소년서체" panose="02020603020101020101" pitchFamily="18" charset="-127"/>
              <a:ea typeface="청소년서체" panose="02020603020101020101" pitchFamily="18" charset="-127"/>
            </a:endParaRPr>
          </a:p>
          <a:p>
            <a:pPr algn="l"/>
            <a:r>
              <a:rPr lang="ko-KR" altLang="en-US" dirty="0">
                <a:solidFill>
                  <a:schemeClr val="bg2">
                    <a:lumMod val="50000"/>
                  </a:schemeClr>
                </a:solidFill>
                <a:latin typeface="청소년서체" panose="02020603020101020101" pitchFamily="18" charset="-127"/>
                <a:ea typeface="청소년서체" panose="02020603020101020101" pitchFamily="18" charset="-127"/>
              </a:rPr>
              <a:t>제작 과정</a:t>
            </a:r>
          </a:p>
          <a:p>
            <a:endParaRPr lang="ko-KR" altLang="en-US" dirty="0"/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B059E238-BF19-4937-BD7E-CBACB50AE5A3}"/>
              </a:ext>
            </a:extLst>
          </p:cNvPr>
          <p:cNvSpPr/>
          <p:nvPr/>
        </p:nvSpPr>
        <p:spPr>
          <a:xfrm>
            <a:off x="1215653" y="4105428"/>
            <a:ext cx="5812678" cy="72126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ECAFD040-4311-4718-8779-9471672A7280}"/>
              </a:ext>
            </a:extLst>
          </p:cNvPr>
          <p:cNvSpPr/>
          <p:nvPr/>
        </p:nvSpPr>
        <p:spPr>
          <a:xfrm>
            <a:off x="1209675" y="5427437"/>
            <a:ext cx="5812678" cy="72126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685967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80172DB-209B-4875-9296-BC7A577135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73968" y="196055"/>
            <a:ext cx="2043113" cy="1325563"/>
          </a:xfrm>
        </p:spPr>
        <p:txBody>
          <a:bodyPr/>
          <a:lstStyle/>
          <a:p>
            <a:r>
              <a:rPr lang="ko-KR" altLang="en-US" dirty="0">
                <a:latin typeface="청소년서체" panose="02020603020101020101" pitchFamily="18" charset="-127"/>
                <a:ea typeface="청소년서체" panose="02020603020101020101" pitchFamily="18" charset="-127"/>
              </a:rPr>
              <a:t>  </a:t>
            </a:r>
            <a:r>
              <a:rPr lang="ko-KR" altLang="en-US" b="1" dirty="0">
                <a:solidFill>
                  <a:srgbClr val="569C7B"/>
                </a:solidFill>
                <a:latin typeface="청소년서체" panose="02020603020101020101" pitchFamily="18" charset="-127"/>
                <a:ea typeface="청소년서체" panose="02020603020101020101" pitchFamily="18" charset="-127"/>
              </a:rPr>
              <a:t>목차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CFDD3AD-1F79-4650-9FA3-C407513AA1F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73968" y="1588538"/>
            <a:ext cx="8148638" cy="4011369"/>
          </a:xfrm>
        </p:spPr>
        <p:txBody>
          <a:bodyPr>
            <a:normAutofit fontScale="92500" lnSpcReduction="10000"/>
          </a:bodyPr>
          <a:lstStyle/>
          <a:p>
            <a:r>
              <a:rPr lang="en-US" altLang="ko-KR" dirty="0">
                <a:solidFill>
                  <a:schemeClr val="bg2">
                    <a:lumMod val="50000"/>
                  </a:schemeClr>
                </a:solidFill>
                <a:latin typeface="청소년서체" panose="02020603020101020101" pitchFamily="18" charset="-127"/>
                <a:ea typeface="청소년서체" panose="02020603020101020101" pitchFamily="18" charset="-127"/>
              </a:rPr>
              <a:t>1. </a:t>
            </a:r>
            <a:r>
              <a:rPr lang="ko-KR" altLang="en-US" dirty="0">
                <a:solidFill>
                  <a:schemeClr val="bg2">
                    <a:lumMod val="50000"/>
                  </a:schemeClr>
                </a:solidFill>
                <a:latin typeface="청소년서체" panose="02020603020101020101" pitchFamily="18" charset="-127"/>
                <a:ea typeface="청소년서체" panose="02020603020101020101" pitchFamily="18" charset="-127"/>
              </a:rPr>
              <a:t>분석을 위한 리서치 선정</a:t>
            </a:r>
            <a:endParaRPr lang="en-US" altLang="ko-KR" dirty="0">
              <a:solidFill>
                <a:schemeClr val="bg2">
                  <a:lumMod val="50000"/>
                </a:schemeClr>
              </a:solidFill>
              <a:latin typeface="청소년서체" panose="02020603020101020101" pitchFamily="18" charset="-127"/>
              <a:ea typeface="청소년서체" panose="02020603020101020101" pitchFamily="18" charset="-127"/>
            </a:endParaRPr>
          </a:p>
          <a:p>
            <a:pPr marL="0" indent="0">
              <a:buNone/>
            </a:pPr>
            <a:endParaRPr lang="en-US" altLang="ko-KR" dirty="0">
              <a:solidFill>
                <a:schemeClr val="bg2">
                  <a:lumMod val="50000"/>
                </a:schemeClr>
              </a:solidFill>
              <a:latin typeface="청소년서체" panose="02020603020101020101" pitchFamily="18" charset="-127"/>
              <a:ea typeface="청소년서체" panose="02020603020101020101" pitchFamily="18" charset="-127"/>
            </a:endParaRPr>
          </a:p>
          <a:p>
            <a:r>
              <a:rPr lang="en-US" altLang="ko-KR" dirty="0">
                <a:solidFill>
                  <a:schemeClr val="bg2">
                    <a:lumMod val="50000"/>
                  </a:schemeClr>
                </a:solidFill>
                <a:latin typeface="청소년서체" panose="02020603020101020101" pitchFamily="18" charset="-127"/>
                <a:ea typeface="청소년서체" panose="02020603020101020101" pitchFamily="18" charset="-127"/>
              </a:rPr>
              <a:t>2. </a:t>
            </a:r>
            <a:r>
              <a:rPr lang="ko-KR" altLang="en-US" dirty="0">
                <a:solidFill>
                  <a:schemeClr val="bg2">
                    <a:lumMod val="50000"/>
                  </a:schemeClr>
                </a:solidFill>
                <a:latin typeface="청소년서체" panose="02020603020101020101" pitchFamily="18" charset="-127"/>
                <a:ea typeface="청소년서체" panose="02020603020101020101" pitchFamily="18" charset="-127"/>
              </a:rPr>
              <a:t>사용자 설문조사 및 통계</a:t>
            </a:r>
            <a:endParaRPr lang="en-US" altLang="ko-KR" dirty="0">
              <a:solidFill>
                <a:schemeClr val="bg2">
                  <a:lumMod val="50000"/>
                </a:schemeClr>
              </a:solidFill>
              <a:latin typeface="청소년서체" panose="02020603020101020101" pitchFamily="18" charset="-127"/>
              <a:ea typeface="청소년서체" panose="02020603020101020101" pitchFamily="18" charset="-127"/>
            </a:endParaRPr>
          </a:p>
          <a:p>
            <a:endParaRPr lang="en-US" altLang="ko-KR" dirty="0">
              <a:solidFill>
                <a:schemeClr val="bg2">
                  <a:lumMod val="50000"/>
                </a:schemeClr>
              </a:solidFill>
              <a:latin typeface="청소년서체" panose="02020603020101020101" pitchFamily="18" charset="-127"/>
              <a:ea typeface="청소년서체" panose="02020603020101020101" pitchFamily="18" charset="-127"/>
            </a:endParaRPr>
          </a:p>
          <a:p>
            <a:r>
              <a:rPr lang="en-US" altLang="ko-KR" dirty="0">
                <a:solidFill>
                  <a:schemeClr val="bg2">
                    <a:lumMod val="50000"/>
                  </a:schemeClr>
                </a:solidFill>
                <a:latin typeface="청소년서체" panose="02020603020101020101" pitchFamily="18" charset="-127"/>
                <a:ea typeface="청소년서체" panose="02020603020101020101" pitchFamily="18" charset="-127"/>
              </a:rPr>
              <a:t>3. </a:t>
            </a:r>
            <a:r>
              <a:rPr lang="ko-KR" altLang="en-US" dirty="0">
                <a:solidFill>
                  <a:schemeClr val="bg2">
                    <a:lumMod val="50000"/>
                  </a:schemeClr>
                </a:solidFill>
                <a:latin typeface="청소년서체" panose="02020603020101020101" pitchFamily="18" charset="-127"/>
                <a:ea typeface="청소년서체" panose="02020603020101020101" pitchFamily="18" charset="-127"/>
              </a:rPr>
              <a:t>페르소나</a:t>
            </a:r>
            <a:endParaRPr lang="en-US" altLang="ko-KR" dirty="0">
              <a:solidFill>
                <a:schemeClr val="bg2">
                  <a:lumMod val="50000"/>
                </a:schemeClr>
              </a:solidFill>
              <a:latin typeface="청소년서체" panose="02020603020101020101" pitchFamily="18" charset="-127"/>
              <a:ea typeface="청소년서체" panose="02020603020101020101" pitchFamily="18" charset="-127"/>
            </a:endParaRPr>
          </a:p>
          <a:p>
            <a:endParaRPr lang="en-US" altLang="ko-KR" dirty="0">
              <a:solidFill>
                <a:schemeClr val="bg2">
                  <a:lumMod val="50000"/>
                </a:schemeClr>
              </a:solidFill>
              <a:latin typeface="청소년서체" panose="02020603020101020101" pitchFamily="18" charset="-127"/>
              <a:ea typeface="청소년서체" panose="02020603020101020101" pitchFamily="18" charset="-127"/>
            </a:endParaRPr>
          </a:p>
          <a:p>
            <a:r>
              <a:rPr lang="en-US" altLang="ko-KR" dirty="0">
                <a:solidFill>
                  <a:schemeClr val="bg2">
                    <a:lumMod val="50000"/>
                  </a:schemeClr>
                </a:solidFill>
                <a:latin typeface="청소년서체" panose="02020603020101020101" pitchFamily="18" charset="-127"/>
                <a:ea typeface="청소년서체" panose="02020603020101020101" pitchFamily="18" charset="-127"/>
              </a:rPr>
              <a:t>4. </a:t>
            </a:r>
            <a:r>
              <a:rPr lang="ko-KR" altLang="en-US" dirty="0">
                <a:solidFill>
                  <a:schemeClr val="bg2">
                    <a:lumMod val="50000"/>
                  </a:schemeClr>
                </a:solidFill>
                <a:latin typeface="청소년서체" panose="02020603020101020101" pitchFamily="18" charset="-127"/>
                <a:ea typeface="청소년서체" panose="02020603020101020101" pitchFamily="18" charset="-127"/>
              </a:rPr>
              <a:t>요구사항 선별</a:t>
            </a:r>
            <a:endParaRPr lang="en-US" altLang="ko-KR" dirty="0">
              <a:solidFill>
                <a:schemeClr val="bg2">
                  <a:lumMod val="50000"/>
                </a:schemeClr>
              </a:solidFill>
              <a:latin typeface="청소년서체" panose="02020603020101020101" pitchFamily="18" charset="-127"/>
              <a:ea typeface="청소년서체" panose="02020603020101020101" pitchFamily="18" charset="-127"/>
            </a:endParaRPr>
          </a:p>
          <a:p>
            <a:endParaRPr lang="en-US" altLang="ko-KR" dirty="0">
              <a:solidFill>
                <a:schemeClr val="bg2">
                  <a:lumMod val="50000"/>
                </a:schemeClr>
              </a:solidFill>
              <a:latin typeface="청소년서체" panose="02020603020101020101" pitchFamily="18" charset="-127"/>
              <a:ea typeface="청소년서체" panose="02020603020101020101" pitchFamily="18" charset="-127"/>
            </a:endParaRPr>
          </a:p>
          <a:p>
            <a:r>
              <a:rPr lang="en-US" altLang="ko-KR" dirty="0">
                <a:solidFill>
                  <a:schemeClr val="bg2">
                    <a:lumMod val="50000"/>
                  </a:schemeClr>
                </a:solidFill>
                <a:latin typeface="청소년서체" panose="02020603020101020101" pitchFamily="18" charset="-127"/>
                <a:ea typeface="청소년서체" panose="02020603020101020101" pitchFamily="18" charset="-127"/>
              </a:rPr>
              <a:t>5. </a:t>
            </a:r>
            <a:r>
              <a:rPr lang="ko-KR" altLang="en-US" dirty="0">
                <a:solidFill>
                  <a:schemeClr val="bg2">
                    <a:lumMod val="50000"/>
                  </a:schemeClr>
                </a:solidFill>
                <a:latin typeface="청소년서체" panose="02020603020101020101" pitchFamily="18" charset="-127"/>
                <a:ea typeface="청소년서체" panose="02020603020101020101" pitchFamily="18" charset="-127"/>
              </a:rPr>
              <a:t>무드보드</a:t>
            </a:r>
          </a:p>
        </p:txBody>
      </p:sp>
      <p:sp>
        <p:nvSpPr>
          <p:cNvPr id="4" name="직사각형 3">
            <a:extLst>
              <a:ext uri="{FF2B5EF4-FFF2-40B4-BE49-F238E27FC236}">
                <a16:creationId xmlns:a16="http://schemas.microsoft.com/office/drawing/2014/main" id="{44146F96-5633-475E-83F6-3FC7AAC4967D}"/>
              </a:ext>
            </a:extLst>
          </p:cNvPr>
          <p:cNvSpPr/>
          <p:nvPr/>
        </p:nvSpPr>
        <p:spPr>
          <a:xfrm>
            <a:off x="3165231" y="797169"/>
            <a:ext cx="7526215" cy="75956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3B47B88D-B0B9-4485-BD4E-DD76C3CB13FC}"/>
              </a:ext>
            </a:extLst>
          </p:cNvPr>
          <p:cNvSpPr/>
          <p:nvPr/>
        </p:nvSpPr>
        <p:spPr>
          <a:xfrm>
            <a:off x="1031631" y="6248400"/>
            <a:ext cx="9659815" cy="66920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366831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CCB8EDC-2478-4B62-AF52-E467565AFC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730704" y="0"/>
            <a:ext cx="5429250" cy="1325563"/>
          </a:xfrm>
        </p:spPr>
        <p:txBody>
          <a:bodyPr/>
          <a:lstStyle/>
          <a:p>
            <a:r>
              <a:rPr lang="en-US" altLang="ko-KR" b="1" dirty="0"/>
              <a:t>       </a:t>
            </a:r>
            <a:r>
              <a:rPr lang="en-US" altLang="ko-KR" b="1" dirty="0">
                <a:solidFill>
                  <a:srgbClr val="569C7B"/>
                </a:solidFill>
              </a:rPr>
              <a:t>1. research</a:t>
            </a:r>
            <a:endParaRPr lang="en-US" altLang="ko-KR" dirty="0">
              <a:solidFill>
                <a:srgbClr val="569C7B"/>
              </a:solidFill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BD4EC45-6940-4C4A-AB26-5667034A4C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46759" y="1193800"/>
            <a:ext cx="2819400" cy="3907564"/>
          </a:xfrm>
        </p:spPr>
        <p:txBody>
          <a:bodyPr>
            <a:normAutofit/>
          </a:bodyPr>
          <a:lstStyle/>
          <a:p>
            <a:r>
              <a:rPr lang="ko-KR" altLang="en-US" sz="2400" dirty="0">
                <a:solidFill>
                  <a:schemeClr val="bg2">
                    <a:lumMod val="50000"/>
                  </a:schemeClr>
                </a:solidFill>
                <a:latin typeface="청소년서체" panose="02020603020101020101" pitchFamily="18" charset="-127"/>
                <a:ea typeface="청소년서체" panose="02020603020101020101" pitchFamily="18" charset="-127"/>
              </a:rPr>
              <a:t>수집 키워드</a:t>
            </a:r>
            <a:r>
              <a:rPr lang="en-US" altLang="ko-KR" sz="2400" dirty="0">
                <a:solidFill>
                  <a:schemeClr val="bg2">
                    <a:lumMod val="50000"/>
                  </a:schemeClr>
                </a:solidFill>
                <a:latin typeface="청소년서체" panose="02020603020101020101" pitchFamily="18" charset="-127"/>
                <a:ea typeface="청소년서체" panose="02020603020101020101" pitchFamily="18" charset="-127"/>
              </a:rPr>
              <a:t>:</a:t>
            </a:r>
          </a:p>
          <a:p>
            <a:r>
              <a:rPr lang="ko-KR" altLang="en-US" sz="2400" dirty="0">
                <a:solidFill>
                  <a:schemeClr val="bg2">
                    <a:lumMod val="50000"/>
                  </a:schemeClr>
                </a:solidFill>
                <a:latin typeface="청소년서체" panose="02020603020101020101" pitchFamily="18" charset="-127"/>
                <a:ea typeface="청소년서체" panose="02020603020101020101" pitchFamily="18" charset="-127"/>
              </a:rPr>
              <a:t>온라인 식품 쇼핑몰</a:t>
            </a:r>
            <a:endParaRPr lang="en-US" altLang="ko-KR" sz="2400" dirty="0">
              <a:solidFill>
                <a:schemeClr val="bg2">
                  <a:lumMod val="50000"/>
                </a:schemeClr>
              </a:solidFill>
              <a:latin typeface="청소년서체" panose="02020603020101020101" pitchFamily="18" charset="-127"/>
              <a:ea typeface="청소년서체" panose="02020603020101020101" pitchFamily="18" charset="-127"/>
            </a:endParaRPr>
          </a:p>
          <a:p>
            <a:endParaRPr lang="en-US" altLang="ko-KR" sz="2400" dirty="0">
              <a:solidFill>
                <a:schemeClr val="bg2">
                  <a:lumMod val="50000"/>
                </a:schemeClr>
              </a:solidFill>
              <a:latin typeface="청소년서체" panose="02020603020101020101" pitchFamily="18" charset="-127"/>
              <a:ea typeface="청소년서체" panose="02020603020101020101" pitchFamily="18" charset="-127"/>
            </a:endParaRPr>
          </a:p>
          <a:p>
            <a:r>
              <a:rPr lang="ko-KR" altLang="en-US" sz="2400" dirty="0">
                <a:solidFill>
                  <a:schemeClr val="bg2">
                    <a:lumMod val="50000"/>
                  </a:schemeClr>
                </a:solidFill>
                <a:latin typeface="청소년서체" panose="02020603020101020101" pitchFamily="18" charset="-127"/>
                <a:ea typeface="청소년서체" panose="02020603020101020101" pitchFamily="18" charset="-127"/>
              </a:rPr>
              <a:t>참고사이트</a:t>
            </a:r>
            <a:r>
              <a:rPr lang="en-US" altLang="ko-KR" sz="2400" dirty="0">
                <a:solidFill>
                  <a:schemeClr val="bg2">
                    <a:lumMod val="50000"/>
                  </a:schemeClr>
                </a:solidFill>
                <a:latin typeface="청소년서체" panose="02020603020101020101" pitchFamily="18" charset="-127"/>
                <a:ea typeface="청소년서체" panose="02020603020101020101" pitchFamily="18" charset="-127"/>
              </a:rPr>
              <a:t>:</a:t>
            </a:r>
          </a:p>
          <a:p>
            <a:r>
              <a:rPr lang="ko-KR" altLang="en-US" sz="2400" dirty="0" err="1">
                <a:solidFill>
                  <a:schemeClr val="bg2">
                    <a:lumMod val="50000"/>
                  </a:schemeClr>
                </a:solidFill>
                <a:latin typeface="청소년서체" panose="02020603020101020101" pitchFamily="18" charset="-127"/>
                <a:ea typeface="청소년서체" panose="02020603020101020101" pitchFamily="18" charset="-127"/>
              </a:rPr>
              <a:t>마켓컬리</a:t>
            </a:r>
            <a:endParaRPr lang="en-US" altLang="ko-KR" sz="2400" dirty="0">
              <a:solidFill>
                <a:schemeClr val="bg2">
                  <a:lumMod val="50000"/>
                </a:schemeClr>
              </a:solidFill>
              <a:latin typeface="청소년서체" panose="02020603020101020101" pitchFamily="18" charset="-127"/>
              <a:ea typeface="청소년서체" panose="02020603020101020101" pitchFamily="18" charset="-127"/>
            </a:endParaRPr>
          </a:p>
          <a:p>
            <a:r>
              <a:rPr lang="ko-KR" altLang="en-US" sz="2400" dirty="0">
                <a:solidFill>
                  <a:schemeClr val="bg2">
                    <a:lumMod val="50000"/>
                  </a:schemeClr>
                </a:solidFill>
                <a:latin typeface="청소년서체" panose="02020603020101020101" pitchFamily="18" charset="-127"/>
                <a:ea typeface="청소년서체" panose="02020603020101020101" pitchFamily="18" charset="-127"/>
              </a:rPr>
              <a:t>오아시스 마켓</a:t>
            </a:r>
            <a:endParaRPr lang="en-US" altLang="ko-KR" sz="2400" dirty="0">
              <a:solidFill>
                <a:schemeClr val="bg2">
                  <a:lumMod val="50000"/>
                </a:schemeClr>
              </a:solidFill>
              <a:latin typeface="청소년서체" panose="02020603020101020101" pitchFamily="18" charset="-127"/>
              <a:ea typeface="청소년서체" panose="02020603020101020101" pitchFamily="18" charset="-127"/>
            </a:endParaRPr>
          </a:p>
          <a:p>
            <a:r>
              <a:rPr lang="en-US" altLang="ko-KR" sz="2400" dirty="0">
                <a:solidFill>
                  <a:schemeClr val="bg2">
                    <a:lumMod val="50000"/>
                  </a:schemeClr>
                </a:solidFill>
                <a:latin typeface="청소년서체" panose="02020603020101020101" pitchFamily="18" charset="-127"/>
                <a:ea typeface="청소년서체" panose="02020603020101020101" pitchFamily="18" charset="-127"/>
              </a:rPr>
              <a:t>SSG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5579B936-EA32-4BE7-A760-868FD9356D2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09851" y="1023983"/>
            <a:ext cx="7908471" cy="5272314"/>
          </a:xfrm>
          <a:prstGeom prst="rect">
            <a:avLst/>
          </a:prstGeom>
        </p:spPr>
      </p:pic>
      <p:sp>
        <p:nvSpPr>
          <p:cNvPr id="7" name="직사각형 6">
            <a:extLst>
              <a:ext uri="{FF2B5EF4-FFF2-40B4-BE49-F238E27FC236}">
                <a16:creationId xmlns:a16="http://schemas.microsoft.com/office/drawing/2014/main" id="{83C300AC-D7A2-4D3E-9073-5A4550ECD967}"/>
              </a:ext>
            </a:extLst>
          </p:cNvPr>
          <p:cNvSpPr/>
          <p:nvPr/>
        </p:nvSpPr>
        <p:spPr>
          <a:xfrm>
            <a:off x="3900978" y="624803"/>
            <a:ext cx="7526215" cy="75956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7082399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CCB8EDC-2478-4B62-AF52-E467565AFC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587014" y="0"/>
            <a:ext cx="7586663" cy="1325563"/>
          </a:xfrm>
        </p:spPr>
        <p:txBody>
          <a:bodyPr/>
          <a:lstStyle/>
          <a:p>
            <a:r>
              <a:rPr lang="en-US" altLang="ko-KR" b="1" dirty="0"/>
              <a:t>       </a:t>
            </a:r>
            <a:r>
              <a:rPr lang="en-US" altLang="ko-KR" sz="3600" b="1" dirty="0">
                <a:solidFill>
                  <a:srgbClr val="569C7B"/>
                </a:solidFill>
                <a:latin typeface="청소년서체" panose="02020603020101020101" pitchFamily="18" charset="-127"/>
                <a:ea typeface="청소년서체" panose="02020603020101020101" pitchFamily="18" charset="-127"/>
              </a:rPr>
              <a:t>2. </a:t>
            </a:r>
            <a:r>
              <a:rPr lang="ko-KR" altLang="en-US" sz="3600" b="1" dirty="0">
                <a:solidFill>
                  <a:srgbClr val="569C7B"/>
                </a:solidFill>
                <a:latin typeface="청소년서체" panose="02020603020101020101" pitchFamily="18" charset="-127"/>
                <a:ea typeface="청소년서체" panose="02020603020101020101" pitchFamily="18" charset="-127"/>
              </a:rPr>
              <a:t>사용자 설문조사</a:t>
            </a:r>
            <a:r>
              <a:rPr lang="en-US" altLang="ko-KR" sz="3600" b="1" dirty="0">
                <a:solidFill>
                  <a:srgbClr val="569C7B"/>
                </a:solidFill>
                <a:latin typeface="청소년서체" panose="02020603020101020101" pitchFamily="18" charset="-127"/>
                <a:ea typeface="청소년서체" panose="02020603020101020101" pitchFamily="18" charset="-127"/>
              </a:rPr>
              <a:t>(1-1)</a:t>
            </a:r>
            <a:endParaRPr lang="en-US" altLang="ko-KR" sz="3600" dirty="0">
              <a:solidFill>
                <a:srgbClr val="569C7B"/>
              </a:solidFill>
              <a:latin typeface="청소년서체" panose="02020603020101020101" pitchFamily="18" charset="-127"/>
              <a:ea typeface="청소년서체" panose="02020603020101020101" pitchFamily="18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DF93897-CD5B-4A7D-8465-B86F62BE4016}"/>
              </a:ext>
            </a:extLst>
          </p:cNvPr>
          <p:cNvSpPr txBox="1"/>
          <p:nvPr/>
        </p:nvSpPr>
        <p:spPr>
          <a:xfrm>
            <a:off x="796835" y="1325563"/>
            <a:ext cx="449362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solidFill>
                  <a:schemeClr val="bg2">
                    <a:lumMod val="50000"/>
                  </a:schemeClr>
                </a:solidFill>
                <a:latin typeface="청소년서체" panose="02020603020101020101" pitchFamily="18" charset="-127"/>
                <a:ea typeface="청소년서체" panose="02020603020101020101" pitchFamily="18" charset="-127"/>
              </a:rPr>
              <a:t>Q.</a:t>
            </a:r>
            <a:r>
              <a:rPr lang="ko-KR" altLang="en-US" sz="2400" dirty="0">
                <a:solidFill>
                  <a:schemeClr val="bg2">
                    <a:lumMod val="50000"/>
                  </a:schemeClr>
                </a:solidFill>
                <a:latin typeface="청소년서체" panose="02020603020101020101" pitchFamily="18" charset="-127"/>
                <a:ea typeface="청소년서체" panose="02020603020101020101" pitchFamily="18" charset="-127"/>
              </a:rPr>
              <a:t>온라인 식품 쇼핑 이용 연령대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9CCD1D5-A246-4EDB-90BB-813D49DC102A}"/>
              </a:ext>
            </a:extLst>
          </p:cNvPr>
          <p:cNvSpPr txBox="1"/>
          <p:nvPr/>
        </p:nvSpPr>
        <p:spPr>
          <a:xfrm>
            <a:off x="3849189" y="3845881"/>
            <a:ext cx="449362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solidFill>
                  <a:schemeClr val="bg2">
                    <a:lumMod val="50000"/>
                  </a:schemeClr>
                </a:solidFill>
                <a:latin typeface="청소년서체" panose="02020603020101020101" pitchFamily="18" charset="-127"/>
                <a:ea typeface="청소년서체" panose="02020603020101020101" pitchFamily="18" charset="-127"/>
              </a:rPr>
              <a:t>Q.</a:t>
            </a:r>
            <a:r>
              <a:rPr lang="ko-KR" altLang="en-US" sz="2400" dirty="0">
                <a:solidFill>
                  <a:schemeClr val="bg2">
                    <a:lumMod val="50000"/>
                  </a:schemeClr>
                </a:solidFill>
                <a:latin typeface="청소년서체" panose="02020603020101020101" pitchFamily="18" charset="-127"/>
                <a:ea typeface="청소년서체" panose="02020603020101020101" pitchFamily="18" charset="-127"/>
              </a:rPr>
              <a:t>온라인 주문 횟수</a:t>
            </a:r>
            <a:r>
              <a:rPr lang="en-US" altLang="ko-KR" sz="2400" dirty="0">
                <a:solidFill>
                  <a:schemeClr val="bg2">
                    <a:lumMod val="50000"/>
                  </a:schemeClr>
                </a:solidFill>
                <a:latin typeface="청소년서체" panose="02020603020101020101" pitchFamily="18" charset="-127"/>
                <a:ea typeface="청소년서체" panose="02020603020101020101" pitchFamily="18" charset="-127"/>
              </a:rPr>
              <a:t>(</a:t>
            </a:r>
            <a:r>
              <a:rPr lang="ko-KR" altLang="en-US" sz="2400" dirty="0">
                <a:solidFill>
                  <a:schemeClr val="bg2">
                    <a:lumMod val="50000"/>
                  </a:schemeClr>
                </a:solidFill>
                <a:latin typeface="청소년서체" panose="02020603020101020101" pitchFamily="18" charset="-127"/>
                <a:ea typeface="청소년서체" panose="02020603020101020101" pitchFamily="18" charset="-127"/>
              </a:rPr>
              <a:t>한달기준</a:t>
            </a:r>
            <a:r>
              <a:rPr lang="en-US" altLang="ko-KR" sz="2400" dirty="0">
                <a:solidFill>
                  <a:schemeClr val="bg2">
                    <a:lumMod val="50000"/>
                  </a:schemeClr>
                </a:solidFill>
                <a:latin typeface="청소년서체" panose="02020603020101020101" pitchFamily="18" charset="-127"/>
                <a:ea typeface="청소년서체" panose="02020603020101020101" pitchFamily="18" charset="-127"/>
              </a:rPr>
              <a:t>)</a:t>
            </a:r>
            <a:endParaRPr lang="ko-KR" altLang="en-US" sz="2400" dirty="0">
              <a:solidFill>
                <a:schemeClr val="bg2">
                  <a:lumMod val="50000"/>
                </a:schemeClr>
              </a:solidFill>
              <a:latin typeface="청소년서체" panose="02020603020101020101" pitchFamily="18" charset="-127"/>
              <a:ea typeface="청소년서체" panose="02020603020101020101" pitchFamily="18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CF30F40-1A91-45BD-BF91-9916CCB3DC9E}"/>
              </a:ext>
            </a:extLst>
          </p:cNvPr>
          <p:cNvSpPr txBox="1"/>
          <p:nvPr/>
        </p:nvSpPr>
        <p:spPr>
          <a:xfrm>
            <a:off x="7698378" y="1307259"/>
            <a:ext cx="449362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solidFill>
                  <a:schemeClr val="bg2">
                    <a:lumMod val="50000"/>
                  </a:schemeClr>
                </a:solidFill>
                <a:latin typeface="청소년서체" panose="02020603020101020101" pitchFamily="18" charset="-127"/>
                <a:ea typeface="청소년서체" panose="02020603020101020101" pitchFamily="18" charset="-127"/>
              </a:rPr>
              <a:t>Q.</a:t>
            </a:r>
            <a:r>
              <a:rPr lang="ko-KR" altLang="en-US" sz="2400" dirty="0">
                <a:solidFill>
                  <a:schemeClr val="bg2">
                    <a:lumMod val="50000"/>
                  </a:schemeClr>
                </a:solidFill>
                <a:latin typeface="청소년서체" panose="02020603020101020101" pitchFamily="18" charset="-127"/>
                <a:ea typeface="청소년서체" panose="02020603020101020101" pitchFamily="18" charset="-127"/>
              </a:rPr>
              <a:t>이용 성별</a:t>
            </a:r>
          </a:p>
        </p:txBody>
      </p:sp>
      <p:sp>
        <p:nvSpPr>
          <p:cNvPr id="10" name="순서도: 수행의 시작/종료 9">
            <a:extLst>
              <a:ext uri="{FF2B5EF4-FFF2-40B4-BE49-F238E27FC236}">
                <a16:creationId xmlns:a16="http://schemas.microsoft.com/office/drawing/2014/main" id="{BFA75635-2B56-49A8-BBA5-04857C28949F}"/>
              </a:ext>
            </a:extLst>
          </p:cNvPr>
          <p:cNvSpPr/>
          <p:nvPr/>
        </p:nvSpPr>
        <p:spPr>
          <a:xfrm>
            <a:off x="796835" y="2147076"/>
            <a:ext cx="4062548" cy="461665"/>
          </a:xfrm>
          <a:prstGeom prst="flowChartTerminator">
            <a:avLst/>
          </a:prstGeom>
          <a:solidFill>
            <a:srgbClr val="00B0F0"/>
          </a:solidFill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b="1" dirty="0">
                <a:solidFill>
                  <a:schemeClr val="bg1"/>
                </a:solidFill>
              </a:rPr>
              <a:t>20 </a:t>
            </a:r>
            <a:r>
              <a:rPr lang="ko-KR" altLang="en-US" b="1" dirty="0">
                <a:solidFill>
                  <a:schemeClr val="bg1"/>
                </a:solidFill>
              </a:rPr>
              <a:t>대                            </a:t>
            </a:r>
            <a:r>
              <a:rPr lang="en-US" altLang="ko-KR" dirty="0">
                <a:solidFill>
                  <a:schemeClr val="bg1"/>
                </a:solidFill>
              </a:rPr>
              <a:t>37.5%</a:t>
            </a: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11" name="순서도: 수행의 시작/종료 10">
            <a:extLst>
              <a:ext uri="{FF2B5EF4-FFF2-40B4-BE49-F238E27FC236}">
                <a16:creationId xmlns:a16="http://schemas.microsoft.com/office/drawing/2014/main" id="{65271460-9278-4311-837D-F93C079F964D}"/>
              </a:ext>
            </a:extLst>
          </p:cNvPr>
          <p:cNvSpPr/>
          <p:nvPr/>
        </p:nvSpPr>
        <p:spPr>
          <a:xfrm>
            <a:off x="796835" y="2685036"/>
            <a:ext cx="5042262" cy="461665"/>
          </a:xfrm>
          <a:prstGeom prst="flowChartTerminator">
            <a:avLst/>
          </a:prstGeom>
          <a:solidFill>
            <a:srgbClr val="00B0F0"/>
          </a:solidFill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b="1" dirty="0">
                <a:solidFill>
                  <a:schemeClr val="bg1"/>
                </a:solidFill>
              </a:rPr>
              <a:t>30 </a:t>
            </a:r>
            <a:r>
              <a:rPr lang="ko-KR" altLang="en-US" b="1" dirty="0">
                <a:solidFill>
                  <a:schemeClr val="bg1"/>
                </a:solidFill>
              </a:rPr>
              <a:t>대                                       </a:t>
            </a:r>
            <a:r>
              <a:rPr lang="en-US" altLang="ko-KR" dirty="0">
                <a:solidFill>
                  <a:schemeClr val="bg1"/>
                </a:solidFill>
              </a:rPr>
              <a:t>42.5%</a:t>
            </a: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12" name="순서도: 수행의 시작/종료 11">
            <a:extLst>
              <a:ext uri="{FF2B5EF4-FFF2-40B4-BE49-F238E27FC236}">
                <a16:creationId xmlns:a16="http://schemas.microsoft.com/office/drawing/2014/main" id="{87AB3236-7892-43E5-8F74-3E92E4604086}"/>
              </a:ext>
            </a:extLst>
          </p:cNvPr>
          <p:cNvSpPr/>
          <p:nvPr/>
        </p:nvSpPr>
        <p:spPr>
          <a:xfrm>
            <a:off x="822961" y="3256785"/>
            <a:ext cx="2024742" cy="461665"/>
          </a:xfrm>
          <a:prstGeom prst="flowChartTerminator">
            <a:avLst/>
          </a:prstGeom>
          <a:solidFill>
            <a:srgbClr val="00B0F0"/>
          </a:solidFill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b="1" dirty="0">
                <a:solidFill>
                  <a:schemeClr val="bg1"/>
                </a:solidFill>
              </a:rPr>
              <a:t>40</a:t>
            </a:r>
            <a:r>
              <a:rPr lang="ko-KR" altLang="en-US" b="1" dirty="0">
                <a:solidFill>
                  <a:schemeClr val="bg1"/>
                </a:solidFill>
              </a:rPr>
              <a:t>대 이상  </a:t>
            </a:r>
            <a:r>
              <a:rPr lang="en-US" altLang="ko-KR" dirty="0">
                <a:solidFill>
                  <a:schemeClr val="bg1"/>
                </a:solidFill>
              </a:rPr>
              <a:t>20%</a:t>
            </a: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13" name="순서도: 수행의 시작/종료 12">
            <a:extLst>
              <a:ext uri="{FF2B5EF4-FFF2-40B4-BE49-F238E27FC236}">
                <a16:creationId xmlns:a16="http://schemas.microsoft.com/office/drawing/2014/main" id="{79540748-9E92-4137-9F04-6E390ED9FFAA}"/>
              </a:ext>
            </a:extLst>
          </p:cNvPr>
          <p:cNvSpPr/>
          <p:nvPr/>
        </p:nvSpPr>
        <p:spPr>
          <a:xfrm>
            <a:off x="6444344" y="2085909"/>
            <a:ext cx="4493622" cy="461665"/>
          </a:xfrm>
          <a:prstGeom prst="flowChartTerminator">
            <a:avLst/>
          </a:prstGeom>
          <a:solidFill>
            <a:srgbClr val="00B0F0"/>
          </a:solidFill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b="1" dirty="0">
                <a:solidFill>
                  <a:schemeClr val="bg1"/>
                </a:solidFill>
              </a:rPr>
              <a:t>여성</a:t>
            </a:r>
            <a:r>
              <a:rPr lang="ko-KR" altLang="en-US" dirty="0">
                <a:solidFill>
                  <a:schemeClr val="bg1"/>
                </a:solidFill>
              </a:rPr>
              <a:t>                                    </a:t>
            </a:r>
            <a:r>
              <a:rPr lang="en-US" altLang="ko-KR" dirty="0">
                <a:solidFill>
                  <a:schemeClr val="bg1"/>
                </a:solidFill>
              </a:rPr>
              <a:t>65%</a:t>
            </a: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14" name="순서도: 수행의 시작/종료 13">
            <a:extLst>
              <a:ext uri="{FF2B5EF4-FFF2-40B4-BE49-F238E27FC236}">
                <a16:creationId xmlns:a16="http://schemas.microsoft.com/office/drawing/2014/main" id="{827BE4FB-151D-4A22-9596-A720EE49F2A9}"/>
              </a:ext>
            </a:extLst>
          </p:cNvPr>
          <p:cNvSpPr/>
          <p:nvPr/>
        </p:nvSpPr>
        <p:spPr>
          <a:xfrm>
            <a:off x="6444344" y="2623869"/>
            <a:ext cx="3653245" cy="461665"/>
          </a:xfrm>
          <a:prstGeom prst="flowChartTerminator">
            <a:avLst/>
          </a:prstGeom>
          <a:solidFill>
            <a:srgbClr val="00B0F0"/>
          </a:solidFill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b="1" dirty="0">
                <a:solidFill>
                  <a:schemeClr val="bg1"/>
                </a:solidFill>
              </a:rPr>
              <a:t> 남성                         </a:t>
            </a:r>
            <a:r>
              <a:rPr lang="en-US" altLang="ko-KR" dirty="0">
                <a:solidFill>
                  <a:schemeClr val="bg1"/>
                </a:solidFill>
              </a:rPr>
              <a:t>35%</a:t>
            </a:r>
            <a:r>
              <a:rPr lang="ko-KR" altLang="en-US" dirty="0">
                <a:solidFill>
                  <a:schemeClr val="bg1"/>
                </a:solidFill>
              </a:rPr>
              <a:t>                      </a:t>
            </a:r>
          </a:p>
        </p:txBody>
      </p:sp>
      <p:sp>
        <p:nvSpPr>
          <p:cNvPr id="16" name="순서도: 수행의 시작/종료 15">
            <a:extLst>
              <a:ext uri="{FF2B5EF4-FFF2-40B4-BE49-F238E27FC236}">
                <a16:creationId xmlns:a16="http://schemas.microsoft.com/office/drawing/2014/main" id="{0B210977-4239-4BB5-AB9C-E356665063F1}"/>
              </a:ext>
            </a:extLst>
          </p:cNvPr>
          <p:cNvSpPr/>
          <p:nvPr/>
        </p:nvSpPr>
        <p:spPr>
          <a:xfrm>
            <a:off x="3566160" y="4667394"/>
            <a:ext cx="4493622" cy="461665"/>
          </a:xfrm>
          <a:prstGeom prst="flowChartTerminator">
            <a:avLst/>
          </a:prstGeom>
          <a:solidFill>
            <a:srgbClr val="00B0F0"/>
          </a:solidFill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b="1" dirty="0">
                <a:solidFill>
                  <a:schemeClr val="bg1"/>
                </a:solidFill>
              </a:rPr>
              <a:t>1~2</a:t>
            </a:r>
            <a:r>
              <a:rPr lang="ko-KR" altLang="en-US" b="1" dirty="0">
                <a:solidFill>
                  <a:schemeClr val="bg1"/>
                </a:solidFill>
              </a:rPr>
              <a:t>회                                </a:t>
            </a:r>
            <a:r>
              <a:rPr lang="en-US" altLang="ko-KR" dirty="0">
                <a:solidFill>
                  <a:schemeClr val="bg1"/>
                </a:solidFill>
              </a:rPr>
              <a:t>77.5%</a:t>
            </a: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17" name="순서도: 수행의 시작/종료 16">
            <a:extLst>
              <a:ext uri="{FF2B5EF4-FFF2-40B4-BE49-F238E27FC236}">
                <a16:creationId xmlns:a16="http://schemas.microsoft.com/office/drawing/2014/main" id="{5742F7B9-7009-4328-BC78-0F4AE9BB835D}"/>
              </a:ext>
            </a:extLst>
          </p:cNvPr>
          <p:cNvSpPr/>
          <p:nvPr/>
        </p:nvSpPr>
        <p:spPr>
          <a:xfrm>
            <a:off x="3566160" y="5205354"/>
            <a:ext cx="3653245" cy="461665"/>
          </a:xfrm>
          <a:prstGeom prst="flowChartTerminator">
            <a:avLst/>
          </a:prstGeom>
          <a:solidFill>
            <a:srgbClr val="00B0F0"/>
          </a:solidFill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b="1" dirty="0">
                <a:solidFill>
                  <a:schemeClr val="bg1"/>
                </a:solidFill>
              </a:rPr>
              <a:t>3~5</a:t>
            </a:r>
            <a:r>
              <a:rPr lang="ko-KR" altLang="en-US" b="1" dirty="0">
                <a:solidFill>
                  <a:schemeClr val="bg1"/>
                </a:solidFill>
              </a:rPr>
              <a:t>회                      </a:t>
            </a:r>
            <a:r>
              <a:rPr lang="en-US" altLang="ko-KR" dirty="0">
                <a:solidFill>
                  <a:schemeClr val="bg1"/>
                </a:solidFill>
              </a:rPr>
              <a:t>12.5%</a:t>
            </a:r>
            <a:r>
              <a:rPr lang="ko-KR" altLang="en-US" dirty="0">
                <a:solidFill>
                  <a:schemeClr val="bg1"/>
                </a:solidFill>
              </a:rPr>
              <a:t>                      </a:t>
            </a:r>
          </a:p>
        </p:txBody>
      </p:sp>
      <p:sp>
        <p:nvSpPr>
          <p:cNvPr id="18" name="순서도: 수행의 시작/종료 17">
            <a:extLst>
              <a:ext uri="{FF2B5EF4-FFF2-40B4-BE49-F238E27FC236}">
                <a16:creationId xmlns:a16="http://schemas.microsoft.com/office/drawing/2014/main" id="{3705C12F-D3CD-4EEB-A4FD-3DDE67455DF2}"/>
              </a:ext>
            </a:extLst>
          </p:cNvPr>
          <p:cNvSpPr/>
          <p:nvPr/>
        </p:nvSpPr>
        <p:spPr>
          <a:xfrm>
            <a:off x="3566160" y="5743314"/>
            <a:ext cx="3433489" cy="461665"/>
          </a:xfrm>
          <a:prstGeom prst="flowChartTerminator">
            <a:avLst/>
          </a:prstGeom>
          <a:solidFill>
            <a:srgbClr val="00B0F0"/>
          </a:solidFill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b="1" dirty="0">
                <a:solidFill>
                  <a:schemeClr val="bg1"/>
                </a:solidFill>
              </a:rPr>
              <a:t>6</a:t>
            </a:r>
            <a:r>
              <a:rPr lang="ko-KR" altLang="en-US" b="1" dirty="0">
                <a:solidFill>
                  <a:schemeClr val="bg1"/>
                </a:solidFill>
              </a:rPr>
              <a:t>회</a:t>
            </a:r>
            <a:r>
              <a:rPr lang="en-US" altLang="ko-KR" b="1" dirty="0">
                <a:solidFill>
                  <a:schemeClr val="bg1"/>
                </a:solidFill>
              </a:rPr>
              <a:t> </a:t>
            </a:r>
            <a:r>
              <a:rPr lang="ko-KR" altLang="en-US" b="1" dirty="0">
                <a:solidFill>
                  <a:schemeClr val="bg1"/>
                </a:solidFill>
              </a:rPr>
              <a:t>이상                   </a:t>
            </a:r>
            <a:r>
              <a:rPr lang="en-US" altLang="ko-KR" dirty="0">
                <a:solidFill>
                  <a:schemeClr val="bg1"/>
                </a:solidFill>
              </a:rPr>
              <a:t>10%</a:t>
            </a:r>
            <a:r>
              <a:rPr lang="ko-KR" altLang="en-US" dirty="0">
                <a:solidFill>
                  <a:schemeClr val="bg1"/>
                </a:solidFill>
              </a:rPr>
              <a:t>                      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D336DA10-BB58-43AA-870E-833585022074}"/>
              </a:ext>
            </a:extLst>
          </p:cNvPr>
          <p:cNvSpPr txBox="1"/>
          <p:nvPr/>
        </p:nvSpPr>
        <p:spPr>
          <a:xfrm>
            <a:off x="6169880" y="483744"/>
            <a:ext cx="504255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solidFill>
                  <a:schemeClr val="bg1">
                    <a:lumMod val="65000"/>
                  </a:schemeClr>
                </a:solidFill>
                <a:latin typeface="청소년서체" panose="02020603020101020101" pitchFamily="18" charset="-127"/>
                <a:ea typeface="청소년서체" panose="02020603020101020101" pitchFamily="18" charset="-127"/>
              </a:rPr>
              <a:t>*</a:t>
            </a:r>
            <a:r>
              <a:rPr lang="ko-KR" altLang="en-US" sz="1600" dirty="0">
                <a:solidFill>
                  <a:schemeClr val="bg1">
                    <a:lumMod val="65000"/>
                  </a:schemeClr>
                </a:solidFill>
                <a:latin typeface="청소년서체" panose="02020603020101020101" pitchFamily="18" charset="-127"/>
                <a:ea typeface="청소년서체" panose="02020603020101020101" pitchFamily="18" charset="-127"/>
              </a:rPr>
              <a:t>자료제공</a:t>
            </a:r>
            <a:r>
              <a:rPr lang="en-US" altLang="ko-KR" sz="1600" dirty="0">
                <a:solidFill>
                  <a:schemeClr val="bg1">
                    <a:lumMod val="65000"/>
                  </a:schemeClr>
                </a:solidFill>
                <a:latin typeface="청소년서체" panose="02020603020101020101" pitchFamily="18" charset="-127"/>
                <a:ea typeface="청소년서체" panose="02020603020101020101" pitchFamily="18" charset="-127"/>
              </a:rPr>
              <a:t>:</a:t>
            </a:r>
            <a:r>
              <a:rPr lang="ko-KR" altLang="en-US" sz="1600" dirty="0">
                <a:solidFill>
                  <a:schemeClr val="bg1">
                    <a:lumMod val="65000"/>
                  </a:schemeClr>
                </a:solidFill>
                <a:latin typeface="청소년서체" panose="02020603020101020101" pitchFamily="18" charset="-127"/>
                <a:ea typeface="청소년서체" panose="02020603020101020101" pitchFamily="18" charset="-127"/>
              </a:rPr>
              <a:t>구글 설문조사를 이용한 개인조사</a:t>
            </a:r>
          </a:p>
        </p:txBody>
      </p:sp>
    </p:spTree>
    <p:extLst>
      <p:ext uri="{BB962C8B-B14F-4D97-AF65-F5344CB8AC3E}">
        <p14:creationId xmlns:p14="http://schemas.microsoft.com/office/powerpoint/2010/main" val="260828089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CCB8EDC-2478-4B62-AF52-E467565AFC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587014" y="0"/>
            <a:ext cx="7586663" cy="1325563"/>
          </a:xfrm>
        </p:spPr>
        <p:txBody>
          <a:bodyPr/>
          <a:lstStyle/>
          <a:p>
            <a:r>
              <a:rPr lang="en-US" altLang="ko-KR" b="1" dirty="0"/>
              <a:t>       </a:t>
            </a:r>
            <a:r>
              <a:rPr lang="en-US" altLang="ko-KR" sz="3600" b="1" dirty="0">
                <a:solidFill>
                  <a:srgbClr val="569C7B"/>
                </a:solidFill>
                <a:latin typeface="청소년서체" panose="02020603020101020101" pitchFamily="18" charset="-127"/>
                <a:ea typeface="청소년서체" panose="02020603020101020101" pitchFamily="18" charset="-127"/>
              </a:rPr>
              <a:t>2. </a:t>
            </a:r>
            <a:r>
              <a:rPr lang="ko-KR" altLang="en-US" sz="3600" b="1" dirty="0">
                <a:solidFill>
                  <a:srgbClr val="569C7B"/>
                </a:solidFill>
                <a:latin typeface="청소년서체" panose="02020603020101020101" pitchFamily="18" charset="-127"/>
                <a:ea typeface="청소년서체" panose="02020603020101020101" pitchFamily="18" charset="-127"/>
              </a:rPr>
              <a:t>사용자 설문조사</a:t>
            </a:r>
            <a:r>
              <a:rPr lang="en-US" altLang="ko-KR" sz="3600" b="1" dirty="0">
                <a:solidFill>
                  <a:srgbClr val="569C7B"/>
                </a:solidFill>
                <a:latin typeface="청소년서체" panose="02020603020101020101" pitchFamily="18" charset="-127"/>
                <a:ea typeface="청소년서체" panose="02020603020101020101" pitchFamily="18" charset="-127"/>
              </a:rPr>
              <a:t>(1-2)</a:t>
            </a:r>
            <a:endParaRPr lang="en-US" altLang="ko-KR" sz="3600" dirty="0">
              <a:solidFill>
                <a:srgbClr val="569C7B"/>
              </a:solidFill>
              <a:latin typeface="청소년서체" panose="02020603020101020101" pitchFamily="18" charset="-127"/>
              <a:ea typeface="청소년서체" panose="02020603020101020101" pitchFamily="18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DF93897-CD5B-4A7D-8465-B86F62BE4016}"/>
              </a:ext>
            </a:extLst>
          </p:cNvPr>
          <p:cNvSpPr txBox="1"/>
          <p:nvPr/>
        </p:nvSpPr>
        <p:spPr>
          <a:xfrm>
            <a:off x="796833" y="1259762"/>
            <a:ext cx="449362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solidFill>
                  <a:schemeClr val="bg2">
                    <a:lumMod val="50000"/>
                  </a:schemeClr>
                </a:solidFill>
                <a:latin typeface="청소년서체" panose="02020603020101020101" pitchFamily="18" charset="-127"/>
                <a:ea typeface="청소년서체" panose="02020603020101020101" pitchFamily="18" charset="-127"/>
              </a:rPr>
              <a:t>Q.</a:t>
            </a:r>
            <a:r>
              <a:rPr lang="ko-KR" altLang="en-US" sz="2400" dirty="0">
                <a:solidFill>
                  <a:schemeClr val="bg2">
                    <a:lumMod val="50000"/>
                  </a:schemeClr>
                </a:solidFill>
                <a:latin typeface="청소년서체" panose="02020603020101020101" pitchFamily="18" charset="-127"/>
                <a:ea typeface="청소년서체" panose="02020603020101020101" pitchFamily="18" charset="-127"/>
              </a:rPr>
              <a:t>온라인 식품 쇼핑 이용 후 </a:t>
            </a:r>
            <a:endParaRPr lang="en-US" altLang="ko-KR" sz="2400" dirty="0">
              <a:solidFill>
                <a:schemeClr val="bg2">
                  <a:lumMod val="50000"/>
                </a:schemeClr>
              </a:solidFill>
              <a:latin typeface="청소년서체" panose="02020603020101020101" pitchFamily="18" charset="-127"/>
              <a:ea typeface="청소년서체" panose="02020603020101020101" pitchFamily="18" charset="-127"/>
            </a:endParaRPr>
          </a:p>
          <a:p>
            <a:r>
              <a:rPr lang="en-US" altLang="ko-KR" sz="2400" dirty="0">
                <a:solidFill>
                  <a:schemeClr val="bg2">
                    <a:lumMod val="50000"/>
                  </a:schemeClr>
                </a:solidFill>
                <a:latin typeface="청소년서체" panose="02020603020101020101" pitchFamily="18" charset="-127"/>
                <a:ea typeface="청소년서체" panose="02020603020101020101" pitchFamily="18" charset="-127"/>
              </a:rPr>
              <a:t>    </a:t>
            </a:r>
            <a:r>
              <a:rPr lang="ko-KR" altLang="en-US" sz="2400" dirty="0">
                <a:solidFill>
                  <a:schemeClr val="bg2">
                    <a:lumMod val="50000"/>
                  </a:schemeClr>
                </a:solidFill>
                <a:latin typeface="청소년서체" panose="02020603020101020101" pitchFamily="18" charset="-127"/>
                <a:ea typeface="청소년서체" panose="02020603020101020101" pitchFamily="18" charset="-127"/>
              </a:rPr>
              <a:t>만족도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9CCD1D5-A246-4EDB-90BB-813D49DC102A}"/>
              </a:ext>
            </a:extLst>
          </p:cNvPr>
          <p:cNvSpPr txBox="1"/>
          <p:nvPr/>
        </p:nvSpPr>
        <p:spPr>
          <a:xfrm>
            <a:off x="3461658" y="3884432"/>
            <a:ext cx="5042262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solidFill>
                  <a:schemeClr val="bg2">
                    <a:lumMod val="50000"/>
                  </a:schemeClr>
                </a:solidFill>
                <a:latin typeface="청소년서체" panose="02020603020101020101" pitchFamily="18" charset="-127"/>
                <a:ea typeface="청소년서체" panose="02020603020101020101" pitchFamily="18" charset="-127"/>
              </a:rPr>
              <a:t>Q. </a:t>
            </a:r>
            <a:r>
              <a:rPr lang="ko-KR" altLang="en-US" sz="2200" dirty="0">
                <a:solidFill>
                  <a:schemeClr val="bg2">
                    <a:lumMod val="50000"/>
                  </a:schemeClr>
                </a:solidFill>
                <a:latin typeface="청소년서체" panose="02020603020101020101" pitchFamily="18" charset="-127"/>
                <a:ea typeface="청소년서체" panose="02020603020101020101" pitchFamily="18" charset="-127"/>
              </a:rPr>
              <a:t>온라인 식품 쇼핑을 사용하는 주된     </a:t>
            </a:r>
            <a:endParaRPr lang="en-US" altLang="ko-KR" sz="2200" dirty="0">
              <a:solidFill>
                <a:schemeClr val="bg2">
                  <a:lumMod val="50000"/>
                </a:schemeClr>
              </a:solidFill>
              <a:latin typeface="청소년서체" panose="02020603020101020101" pitchFamily="18" charset="-127"/>
              <a:ea typeface="청소년서체" panose="02020603020101020101" pitchFamily="18" charset="-127"/>
            </a:endParaRPr>
          </a:p>
          <a:p>
            <a:r>
              <a:rPr lang="en-US" altLang="ko-KR" sz="2200" dirty="0">
                <a:solidFill>
                  <a:schemeClr val="bg2">
                    <a:lumMod val="50000"/>
                  </a:schemeClr>
                </a:solidFill>
                <a:latin typeface="청소년서체" panose="02020603020101020101" pitchFamily="18" charset="-127"/>
                <a:ea typeface="청소년서체" panose="02020603020101020101" pitchFamily="18" charset="-127"/>
              </a:rPr>
              <a:t>    </a:t>
            </a:r>
            <a:r>
              <a:rPr lang="ko-KR" altLang="en-US" sz="2200" dirty="0">
                <a:solidFill>
                  <a:schemeClr val="bg2">
                    <a:lumMod val="50000"/>
                  </a:schemeClr>
                </a:solidFill>
                <a:latin typeface="청소년서체" panose="02020603020101020101" pitchFamily="18" charset="-127"/>
                <a:ea typeface="청소년서체" panose="02020603020101020101" pitchFamily="18" charset="-127"/>
              </a:rPr>
              <a:t>이유는 뭐라고 생각하십니까</a:t>
            </a:r>
            <a:r>
              <a:rPr lang="en-US" altLang="ko-KR" sz="2200" dirty="0">
                <a:solidFill>
                  <a:schemeClr val="bg2">
                    <a:lumMod val="50000"/>
                  </a:schemeClr>
                </a:solidFill>
                <a:latin typeface="청소년서체" panose="02020603020101020101" pitchFamily="18" charset="-127"/>
                <a:ea typeface="청소년서체" panose="02020603020101020101" pitchFamily="18" charset="-127"/>
              </a:rPr>
              <a:t>?</a:t>
            </a:r>
            <a:endParaRPr lang="ko-KR" altLang="en-US" sz="2200" dirty="0">
              <a:solidFill>
                <a:schemeClr val="bg2">
                  <a:lumMod val="50000"/>
                </a:schemeClr>
              </a:solidFill>
              <a:latin typeface="청소년서체" panose="02020603020101020101" pitchFamily="18" charset="-127"/>
              <a:ea typeface="청소년서체" panose="02020603020101020101" pitchFamily="18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CF30F40-1A91-45BD-BF91-9916CCB3DC9E}"/>
              </a:ext>
            </a:extLst>
          </p:cNvPr>
          <p:cNvSpPr txBox="1"/>
          <p:nvPr/>
        </p:nvSpPr>
        <p:spPr>
          <a:xfrm>
            <a:off x="6674302" y="1180427"/>
            <a:ext cx="449362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solidFill>
                  <a:schemeClr val="bg2">
                    <a:lumMod val="50000"/>
                  </a:schemeClr>
                </a:solidFill>
                <a:latin typeface="청소년서체" panose="02020603020101020101" pitchFamily="18" charset="-127"/>
                <a:ea typeface="청소년서체" panose="02020603020101020101" pitchFamily="18" charset="-127"/>
              </a:rPr>
              <a:t>Q. </a:t>
            </a:r>
            <a:r>
              <a:rPr lang="ko-KR" altLang="en-US" sz="2400" dirty="0">
                <a:solidFill>
                  <a:schemeClr val="bg2">
                    <a:lumMod val="50000"/>
                  </a:schemeClr>
                </a:solidFill>
                <a:latin typeface="청소년서체" panose="02020603020101020101" pitchFamily="18" charset="-127"/>
                <a:ea typeface="청소년서체" panose="02020603020101020101" pitchFamily="18" charset="-127"/>
              </a:rPr>
              <a:t>온라인 </a:t>
            </a:r>
            <a:r>
              <a:rPr lang="ko-KR" altLang="en-US" sz="2400" dirty="0" err="1">
                <a:solidFill>
                  <a:schemeClr val="bg2">
                    <a:lumMod val="50000"/>
                  </a:schemeClr>
                </a:solidFill>
                <a:latin typeface="청소년서체" panose="02020603020101020101" pitchFamily="18" charset="-127"/>
                <a:ea typeface="청소년서체" panose="02020603020101020101" pitchFamily="18" charset="-127"/>
              </a:rPr>
              <a:t>쇼핑시</a:t>
            </a:r>
            <a:r>
              <a:rPr lang="ko-KR" altLang="en-US" sz="2400" dirty="0">
                <a:solidFill>
                  <a:schemeClr val="bg2">
                    <a:lumMod val="50000"/>
                  </a:schemeClr>
                </a:solidFill>
                <a:latin typeface="청소년서체" panose="02020603020101020101" pitchFamily="18" charset="-127"/>
                <a:ea typeface="청소년서체" panose="02020603020101020101" pitchFamily="18" charset="-127"/>
              </a:rPr>
              <a:t> </a:t>
            </a:r>
            <a:endParaRPr lang="en-US" altLang="ko-KR" sz="2400" dirty="0">
              <a:solidFill>
                <a:schemeClr val="bg2">
                  <a:lumMod val="50000"/>
                </a:schemeClr>
              </a:solidFill>
              <a:latin typeface="청소년서체" panose="02020603020101020101" pitchFamily="18" charset="-127"/>
              <a:ea typeface="청소년서체" panose="02020603020101020101" pitchFamily="18" charset="-127"/>
            </a:endParaRPr>
          </a:p>
          <a:p>
            <a:r>
              <a:rPr lang="ko-KR" altLang="en-US" sz="2400" dirty="0">
                <a:solidFill>
                  <a:schemeClr val="bg2">
                    <a:lumMod val="50000"/>
                  </a:schemeClr>
                </a:solidFill>
                <a:latin typeface="청소년서체" panose="02020603020101020101" pitchFamily="18" charset="-127"/>
                <a:ea typeface="청소년서체" panose="02020603020101020101" pitchFamily="18" charset="-127"/>
              </a:rPr>
              <a:t>    사용하는 주 기기는</a:t>
            </a:r>
            <a:r>
              <a:rPr lang="en-US" altLang="ko-KR" sz="2400" dirty="0">
                <a:solidFill>
                  <a:schemeClr val="bg2">
                    <a:lumMod val="50000"/>
                  </a:schemeClr>
                </a:solidFill>
                <a:latin typeface="청소년서체" panose="02020603020101020101" pitchFamily="18" charset="-127"/>
                <a:ea typeface="청소년서체" panose="02020603020101020101" pitchFamily="18" charset="-127"/>
              </a:rPr>
              <a:t>?</a:t>
            </a:r>
            <a:endParaRPr lang="ko-KR" altLang="en-US" sz="2400" dirty="0">
              <a:solidFill>
                <a:schemeClr val="bg2">
                  <a:lumMod val="50000"/>
                </a:schemeClr>
              </a:solidFill>
              <a:latin typeface="청소년서체" panose="02020603020101020101" pitchFamily="18" charset="-127"/>
              <a:ea typeface="청소년서체" panose="02020603020101020101" pitchFamily="18" charset="-127"/>
            </a:endParaRPr>
          </a:p>
        </p:txBody>
      </p:sp>
      <p:sp>
        <p:nvSpPr>
          <p:cNvPr id="7" name="순서도: 수행의 시작/종료 6">
            <a:extLst>
              <a:ext uri="{FF2B5EF4-FFF2-40B4-BE49-F238E27FC236}">
                <a16:creationId xmlns:a16="http://schemas.microsoft.com/office/drawing/2014/main" id="{BB4AA6F5-31A0-45FA-A93C-C2828F7037F1}"/>
              </a:ext>
            </a:extLst>
          </p:cNvPr>
          <p:cNvSpPr/>
          <p:nvPr/>
        </p:nvSpPr>
        <p:spPr>
          <a:xfrm>
            <a:off x="3566160" y="4832494"/>
            <a:ext cx="4715691" cy="461665"/>
          </a:xfrm>
          <a:prstGeom prst="flowChartTerminator">
            <a:avLst/>
          </a:prstGeom>
          <a:solidFill>
            <a:srgbClr val="00B0F0"/>
          </a:solidFill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b="1" dirty="0">
                <a:solidFill>
                  <a:schemeClr val="bg1"/>
                </a:solidFill>
              </a:rPr>
              <a:t>다양한 먹거리                          </a:t>
            </a:r>
            <a:r>
              <a:rPr lang="en-US" altLang="ko-KR" dirty="0">
                <a:solidFill>
                  <a:schemeClr val="bg1"/>
                </a:solidFill>
              </a:rPr>
              <a:t>35%</a:t>
            </a:r>
            <a:r>
              <a:rPr lang="ko-KR" altLang="en-US" b="1" dirty="0">
                <a:solidFill>
                  <a:schemeClr val="bg1"/>
                </a:solidFill>
              </a:rPr>
              <a:t>                        </a:t>
            </a: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8" name="순서도: 수행의 시작/종료 7">
            <a:extLst>
              <a:ext uri="{FF2B5EF4-FFF2-40B4-BE49-F238E27FC236}">
                <a16:creationId xmlns:a16="http://schemas.microsoft.com/office/drawing/2014/main" id="{16DE39BB-F9F4-4D13-A4B6-09718D1EAFB1}"/>
              </a:ext>
            </a:extLst>
          </p:cNvPr>
          <p:cNvSpPr/>
          <p:nvPr/>
        </p:nvSpPr>
        <p:spPr>
          <a:xfrm>
            <a:off x="3566160" y="5370454"/>
            <a:ext cx="4049486" cy="461665"/>
          </a:xfrm>
          <a:prstGeom prst="flowChartTerminator">
            <a:avLst/>
          </a:prstGeom>
          <a:solidFill>
            <a:srgbClr val="00B0F0"/>
          </a:solidFill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b="1" dirty="0">
                <a:solidFill>
                  <a:schemeClr val="bg1"/>
                </a:solidFill>
              </a:rPr>
              <a:t>저렴한 가격대                   </a:t>
            </a:r>
            <a:r>
              <a:rPr lang="en-US" altLang="ko-KR" dirty="0">
                <a:solidFill>
                  <a:schemeClr val="bg1"/>
                </a:solidFill>
              </a:rPr>
              <a:t>25%</a:t>
            </a: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9" name="순서도: 수행의 시작/종료 8">
            <a:extLst>
              <a:ext uri="{FF2B5EF4-FFF2-40B4-BE49-F238E27FC236}">
                <a16:creationId xmlns:a16="http://schemas.microsoft.com/office/drawing/2014/main" id="{333EBE68-D3F8-48C1-AB24-FD2FC764F86C}"/>
              </a:ext>
            </a:extLst>
          </p:cNvPr>
          <p:cNvSpPr/>
          <p:nvPr/>
        </p:nvSpPr>
        <p:spPr>
          <a:xfrm>
            <a:off x="3566160" y="5908414"/>
            <a:ext cx="5839097" cy="461665"/>
          </a:xfrm>
          <a:prstGeom prst="flowChartTerminator">
            <a:avLst/>
          </a:prstGeom>
          <a:solidFill>
            <a:srgbClr val="00B0F0"/>
          </a:solidFill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b="1" dirty="0">
                <a:solidFill>
                  <a:schemeClr val="bg1"/>
                </a:solidFill>
              </a:rPr>
              <a:t>시간 절약                                             </a:t>
            </a:r>
            <a:r>
              <a:rPr lang="en-US" altLang="ko-KR" dirty="0">
                <a:solidFill>
                  <a:schemeClr val="bg1"/>
                </a:solidFill>
              </a:rPr>
              <a:t>40%</a:t>
            </a:r>
            <a:r>
              <a:rPr lang="ko-KR" altLang="en-US" dirty="0">
                <a:solidFill>
                  <a:schemeClr val="bg1"/>
                </a:solidFill>
              </a:rPr>
              <a:t>                      </a:t>
            </a:r>
          </a:p>
        </p:txBody>
      </p:sp>
      <p:sp>
        <p:nvSpPr>
          <p:cNvPr id="12" name="순서도: 수행의 시작/종료 11">
            <a:extLst>
              <a:ext uri="{FF2B5EF4-FFF2-40B4-BE49-F238E27FC236}">
                <a16:creationId xmlns:a16="http://schemas.microsoft.com/office/drawing/2014/main" id="{73718087-DAA9-4E91-8D7B-DCDF919840DE}"/>
              </a:ext>
            </a:extLst>
          </p:cNvPr>
          <p:cNvSpPr/>
          <p:nvPr/>
        </p:nvSpPr>
        <p:spPr>
          <a:xfrm>
            <a:off x="6444344" y="2085909"/>
            <a:ext cx="4493622" cy="461665"/>
          </a:xfrm>
          <a:prstGeom prst="flowChartTerminator">
            <a:avLst/>
          </a:prstGeom>
          <a:solidFill>
            <a:srgbClr val="00B0F0"/>
          </a:solidFill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b="1" dirty="0">
                <a:solidFill>
                  <a:schemeClr val="bg1"/>
                </a:solidFill>
              </a:rPr>
              <a:t>인터넷</a:t>
            </a:r>
            <a:r>
              <a:rPr lang="ko-KR" altLang="en-US" dirty="0">
                <a:solidFill>
                  <a:schemeClr val="bg1"/>
                </a:solidFill>
              </a:rPr>
              <a:t>                               </a:t>
            </a:r>
            <a:r>
              <a:rPr lang="en-US" altLang="ko-KR" dirty="0">
                <a:solidFill>
                  <a:schemeClr val="bg1"/>
                </a:solidFill>
              </a:rPr>
              <a:t>87.5%</a:t>
            </a: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13" name="순서도: 수행의 시작/종료 12">
            <a:extLst>
              <a:ext uri="{FF2B5EF4-FFF2-40B4-BE49-F238E27FC236}">
                <a16:creationId xmlns:a16="http://schemas.microsoft.com/office/drawing/2014/main" id="{B49D3E7A-116B-4903-B3AA-1522140E6BAA}"/>
              </a:ext>
            </a:extLst>
          </p:cNvPr>
          <p:cNvSpPr/>
          <p:nvPr/>
        </p:nvSpPr>
        <p:spPr>
          <a:xfrm>
            <a:off x="6444344" y="2623869"/>
            <a:ext cx="3653245" cy="461665"/>
          </a:xfrm>
          <a:prstGeom prst="flowChartTerminator">
            <a:avLst/>
          </a:prstGeom>
          <a:solidFill>
            <a:srgbClr val="00B0F0"/>
          </a:solidFill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b="1" dirty="0">
                <a:solidFill>
                  <a:schemeClr val="bg1"/>
                </a:solidFill>
              </a:rPr>
              <a:t> 스마트폰 앱</a:t>
            </a:r>
            <a:r>
              <a:rPr lang="en-US" altLang="ko-KR" b="1" dirty="0">
                <a:solidFill>
                  <a:schemeClr val="bg1"/>
                </a:solidFill>
              </a:rPr>
              <a:t>            </a:t>
            </a:r>
            <a:r>
              <a:rPr lang="en-US" altLang="ko-KR" dirty="0">
                <a:solidFill>
                  <a:schemeClr val="bg1"/>
                </a:solidFill>
              </a:rPr>
              <a:t>12.5%</a:t>
            </a:r>
            <a:r>
              <a:rPr lang="ko-KR" altLang="en-US" dirty="0">
                <a:solidFill>
                  <a:schemeClr val="bg1"/>
                </a:solidFill>
              </a:rPr>
              <a:t>                      </a:t>
            </a:r>
          </a:p>
        </p:txBody>
      </p:sp>
      <p:sp>
        <p:nvSpPr>
          <p:cNvPr id="14" name="순서도: 수행의 시작/종료 13">
            <a:extLst>
              <a:ext uri="{FF2B5EF4-FFF2-40B4-BE49-F238E27FC236}">
                <a16:creationId xmlns:a16="http://schemas.microsoft.com/office/drawing/2014/main" id="{209588B7-1997-4D70-8090-0B68D11EDEB5}"/>
              </a:ext>
            </a:extLst>
          </p:cNvPr>
          <p:cNvSpPr/>
          <p:nvPr/>
        </p:nvSpPr>
        <p:spPr>
          <a:xfrm>
            <a:off x="796835" y="2147076"/>
            <a:ext cx="3370216" cy="461665"/>
          </a:xfrm>
          <a:prstGeom prst="flowChartTerminator">
            <a:avLst/>
          </a:prstGeom>
          <a:solidFill>
            <a:srgbClr val="00B0F0"/>
          </a:solidFill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b="1" dirty="0">
                <a:solidFill>
                  <a:schemeClr val="bg1"/>
                </a:solidFill>
              </a:rPr>
              <a:t>만족                        </a:t>
            </a:r>
            <a:r>
              <a:rPr lang="en-US" altLang="ko-KR" dirty="0">
                <a:solidFill>
                  <a:schemeClr val="bg1"/>
                </a:solidFill>
              </a:rPr>
              <a:t>25%</a:t>
            </a: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15" name="순서도: 수행의 시작/종료 14">
            <a:extLst>
              <a:ext uri="{FF2B5EF4-FFF2-40B4-BE49-F238E27FC236}">
                <a16:creationId xmlns:a16="http://schemas.microsoft.com/office/drawing/2014/main" id="{1FC7031A-124E-4168-B5DE-09427D4309CC}"/>
              </a:ext>
            </a:extLst>
          </p:cNvPr>
          <p:cNvSpPr/>
          <p:nvPr/>
        </p:nvSpPr>
        <p:spPr>
          <a:xfrm>
            <a:off x="796835" y="2685036"/>
            <a:ext cx="5042262" cy="461665"/>
          </a:xfrm>
          <a:prstGeom prst="flowChartTerminator">
            <a:avLst/>
          </a:prstGeom>
          <a:solidFill>
            <a:srgbClr val="00B0F0"/>
          </a:solidFill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b="1" dirty="0">
                <a:solidFill>
                  <a:schemeClr val="bg1"/>
                </a:solidFill>
              </a:rPr>
              <a:t>보통                                          </a:t>
            </a:r>
            <a:r>
              <a:rPr lang="en-US" altLang="ko-KR" dirty="0">
                <a:solidFill>
                  <a:schemeClr val="bg1"/>
                </a:solidFill>
              </a:rPr>
              <a:t>50%</a:t>
            </a: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16" name="순서도: 수행의 시작/종료 15">
            <a:extLst>
              <a:ext uri="{FF2B5EF4-FFF2-40B4-BE49-F238E27FC236}">
                <a16:creationId xmlns:a16="http://schemas.microsoft.com/office/drawing/2014/main" id="{273A4B88-0F51-430D-BB54-633FCAD80972}"/>
              </a:ext>
            </a:extLst>
          </p:cNvPr>
          <p:cNvSpPr/>
          <p:nvPr/>
        </p:nvSpPr>
        <p:spPr>
          <a:xfrm>
            <a:off x="809897" y="3259334"/>
            <a:ext cx="3357154" cy="461665"/>
          </a:xfrm>
          <a:prstGeom prst="flowChartTerminator">
            <a:avLst/>
          </a:prstGeom>
          <a:solidFill>
            <a:srgbClr val="00B0F0"/>
          </a:solidFill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b="1" dirty="0">
                <a:solidFill>
                  <a:schemeClr val="bg1"/>
                </a:solidFill>
              </a:rPr>
              <a:t>아쉬움                    </a:t>
            </a:r>
            <a:r>
              <a:rPr lang="en-US" altLang="ko-KR" dirty="0">
                <a:solidFill>
                  <a:schemeClr val="bg1"/>
                </a:solidFill>
              </a:rPr>
              <a:t>25%</a:t>
            </a:r>
            <a:endParaRPr lang="ko-KR" alt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2926503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그림 8">
            <a:extLst>
              <a:ext uri="{FF2B5EF4-FFF2-40B4-BE49-F238E27FC236}">
                <a16:creationId xmlns:a16="http://schemas.microsoft.com/office/drawing/2014/main" id="{5C238660-10F0-44D0-9DB5-ECD355FEE6F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77745" y="438708"/>
            <a:ext cx="3595362" cy="4108986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5D253F47-9854-4B37-9F9A-F0BCF2AA61E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3766" y="508809"/>
            <a:ext cx="3595362" cy="4108986"/>
          </a:xfrm>
          <a:prstGeom prst="rect">
            <a:avLst/>
          </a:prstGeom>
        </p:spPr>
      </p:pic>
      <p:sp>
        <p:nvSpPr>
          <p:cNvPr id="2" name="제목 1">
            <a:extLst>
              <a:ext uri="{FF2B5EF4-FFF2-40B4-BE49-F238E27FC236}">
                <a16:creationId xmlns:a16="http://schemas.microsoft.com/office/drawing/2014/main" id="{CCCB8EDC-2478-4B62-AF52-E467565AFC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510825" y="-153972"/>
            <a:ext cx="5429250" cy="1325563"/>
          </a:xfrm>
        </p:spPr>
        <p:txBody>
          <a:bodyPr>
            <a:normAutofit/>
          </a:bodyPr>
          <a:lstStyle/>
          <a:p>
            <a:r>
              <a:rPr lang="en-US" altLang="ko-KR" sz="2800" b="1" dirty="0"/>
              <a:t>       </a:t>
            </a:r>
            <a:r>
              <a:rPr lang="en-US" altLang="ko-KR" sz="2800" b="1" dirty="0">
                <a:solidFill>
                  <a:srgbClr val="569C7B"/>
                </a:solidFill>
                <a:latin typeface="청소년서체" panose="02020603020101020101" pitchFamily="18" charset="-127"/>
                <a:ea typeface="청소년서체" panose="02020603020101020101" pitchFamily="18" charset="-127"/>
              </a:rPr>
              <a:t>3. </a:t>
            </a:r>
            <a:r>
              <a:rPr lang="ko-KR" altLang="en-US" sz="2800" b="1" dirty="0">
                <a:solidFill>
                  <a:srgbClr val="569C7B"/>
                </a:solidFill>
                <a:latin typeface="청소년서체" panose="02020603020101020101" pitchFamily="18" charset="-127"/>
                <a:ea typeface="청소년서체" panose="02020603020101020101" pitchFamily="18" charset="-127"/>
              </a:rPr>
              <a:t>페르소나</a:t>
            </a:r>
            <a:endParaRPr lang="en-US" altLang="ko-KR" sz="2800" dirty="0">
              <a:solidFill>
                <a:srgbClr val="569C7B"/>
              </a:solidFill>
              <a:latin typeface="청소년서체" panose="02020603020101020101" pitchFamily="18" charset="-127"/>
              <a:ea typeface="청소년서체" panose="02020603020101020101" pitchFamily="18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80E294C-FD67-4801-9181-29ED5EC6BE44}"/>
              </a:ext>
            </a:extLst>
          </p:cNvPr>
          <p:cNvSpPr txBox="1"/>
          <p:nvPr/>
        </p:nvSpPr>
        <p:spPr>
          <a:xfrm>
            <a:off x="1235734" y="4745957"/>
            <a:ext cx="3091426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청소년서체" panose="02020603020101020101" pitchFamily="18" charset="-127"/>
                <a:ea typeface="청소년서체" panose="02020603020101020101" pitchFamily="18" charset="-127"/>
              </a:rPr>
              <a:t>이름</a:t>
            </a:r>
            <a:r>
              <a:rPr lang="en-US" altLang="ko-KR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청소년서체" panose="02020603020101020101" pitchFamily="18" charset="-127"/>
                <a:ea typeface="청소년서체" panose="02020603020101020101" pitchFamily="18" charset="-127"/>
              </a:rPr>
              <a:t>:</a:t>
            </a:r>
            <a:r>
              <a:rPr lang="ko-KR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청소년서체" panose="02020603020101020101" pitchFamily="18" charset="-127"/>
                <a:ea typeface="청소년서체" panose="02020603020101020101" pitchFamily="18" charset="-127"/>
              </a:rPr>
              <a:t>주</a:t>
            </a:r>
            <a:r>
              <a:rPr lang="en-US" altLang="ko-KR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청소년서체" panose="02020603020101020101" pitchFamily="18" charset="-127"/>
                <a:ea typeface="청소년서체" panose="02020603020101020101" pitchFamily="18" charset="-127"/>
              </a:rPr>
              <a:t>OO</a:t>
            </a:r>
          </a:p>
          <a:p>
            <a:r>
              <a:rPr lang="ko-KR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청소년서체" panose="02020603020101020101" pitchFamily="18" charset="-127"/>
                <a:ea typeface="청소년서체" panose="02020603020101020101" pitchFamily="18" charset="-127"/>
              </a:rPr>
              <a:t>나이</a:t>
            </a:r>
            <a:r>
              <a:rPr lang="en-US" altLang="ko-KR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청소년서체" panose="02020603020101020101" pitchFamily="18" charset="-127"/>
                <a:ea typeface="청소년서체" panose="02020603020101020101" pitchFamily="18" charset="-127"/>
              </a:rPr>
              <a:t>:20</a:t>
            </a:r>
            <a:r>
              <a:rPr lang="ko-KR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청소년서체" panose="02020603020101020101" pitchFamily="18" charset="-127"/>
                <a:ea typeface="청소년서체" panose="02020603020101020101" pitchFamily="18" charset="-127"/>
              </a:rPr>
              <a:t>살 후반</a:t>
            </a:r>
            <a:endParaRPr lang="en-US" altLang="ko-KR" sz="1600" dirty="0">
              <a:solidFill>
                <a:schemeClr val="tx1">
                  <a:lumMod val="65000"/>
                  <a:lumOff val="35000"/>
                </a:schemeClr>
              </a:solidFill>
              <a:latin typeface="청소년서체" panose="02020603020101020101" pitchFamily="18" charset="-127"/>
              <a:ea typeface="청소년서체" panose="02020603020101020101" pitchFamily="18" charset="-127"/>
            </a:endParaRPr>
          </a:p>
          <a:p>
            <a:r>
              <a:rPr lang="ko-KR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청소년서체" panose="02020603020101020101" pitchFamily="18" charset="-127"/>
                <a:ea typeface="청소년서체" panose="02020603020101020101" pitchFamily="18" charset="-127"/>
              </a:rPr>
              <a:t>직업</a:t>
            </a:r>
            <a:r>
              <a:rPr lang="en-US" altLang="ko-KR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청소년서체" panose="02020603020101020101" pitchFamily="18" charset="-127"/>
                <a:ea typeface="청소년서체" panose="02020603020101020101" pitchFamily="18" charset="-127"/>
              </a:rPr>
              <a:t>:</a:t>
            </a:r>
            <a:r>
              <a:rPr lang="ko-KR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청소년서체" panose="02020603020101020101" pitchFamily="18" charset="-127"/>
                <a:ea typeface="청소년서체" panose="02020603020101020101" pitchFamily="18" charset="-127"/>
              </a:rPr>
              <a:t>마케터</a:t>
            </a:r>
            <a:endParaRPr lang="en-US" altLang="ko-KR" sz="1600" dirty="0">
              <a:solidFill>
                <a:schemeClr val="tx1">
                  <a:lumMod val="65000"/>
                  <a:lumOff val="35000"/>
                </a:schemeClr>
              </a:solidFill>
              <a:latin typeface="청소년서체" panose="02020603020101020101" pitchFamily="18" charset="-127"/>
              <a:ea typeface="청소년서체" panose="02020603020101020101" pitchFamily="18" charset="-127"/>
            </a:endParaRPr>
          </a:p>
          <a:p>
            <a:endParaRPr lang="en-US" altLang="ko-KR" sz="1600" dirty="0">
              <a:solidFill>
                <a:schemeClr val="tx1">
                  <a:lumMod val="65000"/>
                  <a:lumOff val="35000"/>
                </a:schemeClr>
              </a:solidFill>
              <a:latin typeface="청소년서체" panose="02020603020101020101" pitchFamily="18" charset="-127"/>
              <a:ea typeface="청소년서체" panose="02020603020101020101" pitchFamily="18" charset="-127"/>
            </a:endParaRPr>
          </a:p>
          <a:p>
            <a:r>
              <a:rPr lang="ko-KR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청소년서체" panose="02020603020101020101" pitchFamily="18" charset="-127"/>
                <a:ea typeface="청소년서체" panose="02020603020101020101" pitchFamily="18" charset="-127"/>
              </a:rPr>
              <a:t>고민</a:t>
            </a:r>
            <a:r>
              <a:rPr lang="en-US" altLang="ko-KR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청소년서체" panose="02020603020101020101" pitchFamily="18" charset="-127"/>
                <a:ea typeface="청소년서체" panose="02020603020101020101" pitchFamily="18" charset="-127"/>
              </a:rPr>
              <a:t>:</a:t>
            </a:r>
            <a:r>
              <a:rPr lang="ko-KR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청소년서체" panose="02020603020101020101" pitchFamily="18" charset="-127"/>
                <a:ea typeface="청소년서체" panose="02020603020101020101" pitchFamily="18" charset="-127"/>
              </a:rPr>
              <a:t>수도권으로 출퇴근 하는 직장인 항상 장 볼 시간이 부족하다</a:t>
            </a:r>
            <a:r>
              <a:rPr lang="en-US" altLang="ko-KR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청소년서체" panose="02020603020101020101" pitchFamily="18" charset="-127"/>
                <a:ea typeface="청소년서체" panose="02020603020101020101" pitchFamily="18" charset="-127"/>
              </a:rPr>
              <a:t>, </a:t>
            </a:r>
            <a:r>
              <a:rPr lang="ko-KR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청소년서체" panose="02020603020101020101" pitchFamily="18" charset="-127"/>
                <a:ea typeface="청소년서체" panose="02020603020101020101" pitchFamily="18" charset="-127"/>
              </a:rPr>
              <a:t>빠르게 먹을 수 있는 간편식을 선호하며 이동하며 주문 할 수 있는 쇼핑 어플을 찾고있다</a:t>
            </a:r>
            <a:r>
              <a:rPr lang="en-US" altLang="ko-KR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청소년서체" panose="02020603020101020101" pitchFamily="18" charset="-127"/>
                <a:ea typeface="청소년서체" panose="02020603020101020101" pitchFamily="18" charset="-127"/>
              </a:rPr>
              <a:t>.</a:t>
            </a:r>
            <a:r>
              <a:rPr lang="ko-KR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청소년서체" panose="02020603020101020101" pitchFamily="18" charset="-127"/>
                <a:ea typeface="청소년서체" panose="02020603020101020101" pitchFamily="18" charset="-127"/>
              </a:rPr>
              <a:t> 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F489645-721F-44C6-B803-8BDC9094D57E}"/>
              </a:ext>
            </a:extLst>
          </p:cNvPr>
          <p:cNvSpPr txBox="1"/>
          <p:nvPr/>
        </p:nvSpPr>
        <p:spPr>
          <a:xfrm>
            <a:off x="7864842" y="4638235"/>
            <a:ext cx="3091426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청소년서체" panose="02020603020101020101" pitchFamily="18" charset="-127"/>
                <a:ea typeface="청소년서체" panose="02020603020101020101" pitchFamily="18" charset="-127"/>
              </a:rPr>
              <a:t>이름</a:t>
            </a:r>
            <a:r>
              <a:rPr lang="en-US" altLang="ko-KR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청소년서체" panose="02020603020101020101" pitchFamily="18" charset="-127"/>
                <a:ea typeface="청소년서체" panose="02020603020101020101" pitchFamily="18" charset="-127"/>
              </a:rPr>
              <a:t>:</a:t>
            </a:r>
            <a:r>
              <a:rPr lang="ko-KR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청소년서체" panose="02020603020101020101" pitchFamily="18" charset="-127"/>
                <a:ea typeface="청소년서체" panose="02020603020101020101" pitchFamily="18" charset="-127"/>
              </a:rPr>
              <a:t>김</a:t>
            </a:r>
            <a:r>
              <a:rPr lang="en-US" altLang="ko-KR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청소년서체" panose="02020603020101020101" pitchFamily="18" charset="-127"/>
                <a:ea typeface="청소년서체" panose="02020603020101020101" pitchFamily="18" charset="-127"/>
              </a:rPr>
              <a:t>OO</a:t>
            </a:r>
          </a:p>
          <a:p>
            <a:r>
              <a:rPr lang="ko-KR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청소년서체" panose="02020603020101020101" pitchFamily="18" charset="-127"/>
                <a:ea typeface="청소년서체" panose="02020603020101020101" pitchFamily="18" charset="-127"/>
              </a:rPr>
              <a:t>나이</a:t>
            </a:r>
            <a:r>
              <a:rPr lang="en-US" altLang="ko-KR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청소년서체" panose="02020603020101020101" pitchFamily="18" charset="-127"/>
                <a:ea typeface="청소년서체" panose="02020603020101020101" pitchFamily="18" charset="-127"/>
              </a:rPr>
              <a:t>:30</a:t>
            </a:r>
            <a:r>
              <a:rPr lang="ko-KR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청소년서체" panose="02020603020101020101" pitchFamily="18" charset="-127"/>
                <a:ea typeface="청소년서체" panose="02020603020101020101" pitchFamily="18" charset="-127"/>
              </a:rPr>
              <a:t>살 초반</a:t>
            </a:r>
            <a:endParaRPr lang="en-US" altLang="ko-KR" sz="1600" dirty="0">
              <a:solidFill>
                <a:schemeClr val="tx1">
                  <a:lumMod val="65000"/>
                  <a:lumOff val="35000"/>
                </a:schemeClr>
              </a:solidFill>
              <a:latin typeface="청소년서체" panose="02020603020101020101" pitchFamily="18" charset="-127"/>
              <a:ea typeface="청소년서체" panose="02020603020101020101" pitchFamily="18" charset="-127"/>
            </a:endParaRPr>
          </a:p>
          <a:p>
            <a:r>
              <a:rPr lang="ko-KR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청소년서체" panose="02020603020101020101" pitchFamily="18" charset="-127"/>
                <a:ea typeface="청소년서체" panose="02020603020101020101" pitchFamily="18" charset="-127"/>
              </a:rPr>
              <a:t>직업</a:t>
            </a:r>
            <a:r>
              <a:rPr lang="en-US" altLang="ko-KR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청소년서체" panose="02020603020101020101" pitchFamily="18" charset="-127"/>
                <a:ea typeface="청소년서체" panose="02020603020101020101" pitchFamily="18" charset="-127"/>
              </a:rPr>
              <a:t>:</a:t>
            </a:r>
            <a:r>
              <a:rPr lang="ko-KR" altLang="en-US" sz="1600" dirty="0">
                <a:solidFill>
                  <a:schemeClr val="tx1">
                    <a:lumMod val="65000"/>
                    <a:lumOff val="35000"/>
                  </a:schemeClr>
                </a:solidFill>
                <a:latin typeface="청소년서체" panose="02020603020101020101" pitchFamily="18" charset="-127"/>
                <a:ea typeface="청소년서체" panose="02020603020101020101" pitchFamily="18" charset="-127"/>
              </a:rPr>
              <a:t>프리랜서 </a:t>
            </a:r>
            <a:endParaRPr lang="en-US" altLang="ko-KR" sz="1600" dirty="0">
              <a:solidFill>
                <a:schemeClr val="tx1">
                  <a:lumMod val="65000"/>
                  <a:lumOff val="35000"/>
                </a:schemeClr>
              </a:solidFill>
              <a:latin typeface="청소년서체" panose="02020603020101020101" pitchFamily="18" charset="-127"/>
              <a:ea typeface="청소년서체" panose="02020603020101020101" pitchFamily="18" charset="-127"/>
            </a:endParaRPr>
          </a:p>
          <a:p>
            <a:endParaRPr lang="en-US" altLang="ko-KR" sz="1600" dirty="0">
              <a:solidFill>
                <a:schemeClr val="tx1">
                  <a:lumMod val="65000"/>
                  <a:lumOff val="35000"/>
                </a:schemeClr>
              </a:solidFill>
              <a:latin typeface="청소년서체" panose="02020603020101020101" pitchFamily="18" charset="-127"/>
              <a:ea typeface="청소년서체" panose="02020603020101020101" pitchFamily="18" charset="-127"/>
            </a:endParaRPr>
          </a:p>
          <a:p>
            <a:r>
              <a:rPr lang="ko-KR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청소년서체" panose="02020603020101020101" pitchFamily="18" charset="-127"/>
                <a:ea typeface="청소년서체" panose="02020603020101020101" pitchFamily="18" charset="-127"/>
              </a:rPr>
              <a:t>고민</a:t>
            </a:r>
            <a:r>
              <a:rPr lang="en-US" altLang="ko-KR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청소년서체" panose="02020603020101020101" pitchFamily="18" charset="-127"/>
                <a:ea typeface="청소년서체" panose="02020603020101020101" pitchFamily="18" charset="-127"/>
              </a:rPr>
              <a:t>:</a:t>
            </a:r>
            <a:r>
              <a:rPr lang="ko-KR" altLang="en-US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청소년서체" panose="02020603020101020101" pitchFamily="18" charset="-127"/>
                <a:ea typeface="청소년서체" panose="02020603020101020101" pitchFamily="18" charset="-127"/>
              </a:rPr>
              <a:t>요리하는 걸 좋아하는 산간지역에 거주 중인 프리랜서 자택 주변에 인프라가 부족해 다양한 먹거리 재료를 구매하기 어려워함</a:t>
            </a:r>
            <a:r>
              <a:rPr lang="en-US" altLang="ko-KR" sz="1400" dirty="0">
                <a:solidFill>
                  <a:schemeClr val="tx1">
                    <a:lumMod val="65000"/>
                    <a:lumOff val="35000"/>
                  </a:schemeClr>
                </a:solidFill>
                <a:latin typeface="청소년서체" panose="02020603020101020101" pitchFamily="18" charset="-127"/>
                <a:ea typeface="청소년서체" panose="02020603020101020101" pitchFamily="18" charset="-127"/>
              </a:rPr>
              <a:t>.</a:t>
            </a:r>
            <a:endParaRPr lang="ko-KR" altLang="en-US" sz="1400" dirty="0">
              <a:solidFill>
                <a:schemeClr val="tx1">
                  <a:lumMod val="65000"/>
                  <a:lumOff val="35000"/>
                </a:schemeClr>
              </a:solidFill>
              <a:latin typeface="청소년서체" panose="02020603020101020101" pitchFamily="18" charset="-127"/>
              <a:ea typeface="청소년서체" panose="02020603020101020101" pitchFamily="18" charset="-127"/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45723D61-BE20-45AE-B372-EF128BA36BAD}"/>
              </a:ext>
            </a:extLst>
          </p:cNvPr>
          <p:cNvSpPr/>
          <p:nvPr/>
        </p:nvSpPr>
        <p:spPr>
          <a:xfrm>
            <a:off x="3069538" y="432853"/>
            <a:ext cx="7526215" cy="75956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9311254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사각형: 둥근 모서리 6">
            <a:extLst>
              <a:ext uri="{FF2B5EF4-FFF2-40B4-BE49-F238E27FC236}">
                <a16:creationId xmlns:a16="http://schemas.microsoft.com/office/drawing/2014/main" id="{EEAC3327-CD4B-47F9-9AEB-DC553F7371A4}"/>
              </a:ext>
            </a:extLst>
          </p:cNvPr>
          <p:cNvSpPr/>
          <p:nvPr/>
        </p:nvSpPr>
        <p:spPr>
          <a:xfrm>
            <a:off x="1251284" y="1462089"/>
            <a:ext cx="9710631" cy="4782300"/>
          </a:xfrm>
          <a:prstGeom prst="roundRect">
            <a:avLst/>
          </a:prstGeom>
          <a:solidFill>
            <a:srgbClr val="D2E6DC"/>
          </a:solidFill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CCCB8EDC-2478-4B62-AF52-E467565AFC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600076" y="136526"/>
            <a:ext cx="6443663" cy="1325563"/>
          </a:xfrm>
        </p:spPr>
        <p:txBody>
          <a:bodyPr/>
          <a:lstStyle/>
          <a:p>
            <a:r>
              <a:rPr lang="en-US" altLang="ko-KR" b="1" dirty="0"/>
              <a:t>       </a:t>
            </a:r>
            <a:r>
              <a:rPr lang="en-US" altLang="ko-KR" sz="3600" b="1" dirty="0">
                <a:solidFill>
                  <a:srgbClr val="569C7B"/>
                </a:solidFill>
                <a:latin typeface="청소년서체" panose="02020603020101020101" pitchFamily="18" charset="-127"/>
                <a:ea typeface="청소년서체" panose="02020603020101020101" pitchFamily="18" charset="-127"/>
              </a:rPr>
              <a:t>4. </a:t>
            </a:r>
            <a:r>
              <a:rPr lang="ko-KR" altLang="en-US" sz="3600" b="1" dirty="0">
                <a:solidFill>
                  <a:srgbClr val="569C7B"/>
                </a:solidFill>
                <a:latin typeface="청소년서체" panose="02020603020101020101" pitchFamily="18" charset="-127"/>
                <a:ea typeface="청소년서체" panose="02020603020101020101" pitchFamily="18" charset="-127"/>
              </a:rPr>
              <a:t>요구사항 정리</a:t>
            </a:r>
            <a:endParaRPr lang="en-US" altLang="ko-KR" sz="3600" dirty="0">
              <a:solidFill>
                <a:srgbClr val="569C7B"/>
              </a:solidFill>
              <a:latin typeface="청소년서체" panose="02020603020101020101" pitchFamily="18" charset="-127"/>
              <a:ea typeface="청소년서체" panose="02020603020101020101" pitchFamily="18" charset="-127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BD4EC45-6940-4C4A-AB26-5667034A4C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88624" y="2120173"/>
            <a:ext cx="4480227" cy="4601301"/>
          </a:xfrm>
        </p:spPr>
        <p:txBody>
          <a:bodyPr>
            <a:normAutofit/>
          </a:bodyPr>
          <a:lstStyle/>
          <a:p>
            <a:r>
              <a:rPr lang="ko-KR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청소년서체" panose="02020603020101020101" pitchFamily="18" charset="-127"/>
                <a:ea typeface="청소년서체" panose="02020603020101020101" pitchFamily="18" charset="-127"/>
              </a:rPr>
              <a:t>빠른 당일배송</a:t>
            </a:r>
            <a:r>
              <a:rPr lang="en-US" altLang="ko-KR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청소년서체" panose="02020603020101020101" pitchFamily="18" charset="-127"/>
                <a:ea typeface="청소년서체" panose="02020603020101020101" pitchFamily="18" charset="-127"/>
              </a:rPr>
              <a:t>, </a:t>
            </a:r>
            <a:r>
              <a:rPr lang="ko-KR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청소년서체" panose="02020603020101020101" pitchFamily="18" charset="-127"/>
                <a:ea typeface="청소년서체" panose="02020603020101020101" pitchFamily="18" charset="-127"/>
              </a:rPr>
              <a:t>새벽배송이 필요함</a:t>
            </a:r>
            <a:endParaRPr lang="en-US" altLang="ko-KR" sz="2000" dirty="0">
              <a:solidFill>
                <a:schemeClr val="tx1">
                  <a:lumMod val="65000"/>
                  <a:lumOff val="35000"/>
                </a:schemeClr>
              </a:solidFill>
              <a:latin typeface="청소년서체" panose="02020603020101020101" pitchFamily="18" charset="-127"/>
              <a:ea typeface="청소년서체" panose="02020603020101020101" pitchFamily="18" charset="-127"/>
            </a:endParaRPr>
          </a:p>
          <a:p>
            <a:endParaRPr lang="en-US" altLang="ko-KR" sz="2000" dirty="0">
              <a:solidFill>
                <a:schemeClr val="tx1">
                  <a:lumMod val="65000"/>
                  <a:lumOff val="35000"/>
                </a:schemeClr>
              </a:solidFill>
              <a:latin typeface="청소년서체" panose="02020603020101020101" pitchFamily="18" charset="-127"/>
              <a:ea typeface="청소년서체" panose="02020603020101020101" pitchFamily="18" charset="-127"/>
            </a:endParaRPr>
          </a:p>
          <a:p>
            <a:r>
              <a:rPr lang="ko-KR" altLang="en-US" sz="2000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청소년서체" panose="02020603020101020101" pitchFamily="18" charset="-127"/>
                <a:ea typeface="청소년서체" panose="02020603020101020101" pitchFamily="18" charset="-127"/>
              </a:rPr>
              <a:t>간편식</a:t>
            </a:r>
            <a:r>
              <a:rPr lang="ko-KR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청소년서체" panose="02020603020101020101" pitchFamily="18" charset="-127"/>
                <a:ea typeface="청소년서체" panose="02020603020101020101" pitchFamily="18" charset="-127"/>
              </a:rPr>
              <a:t> 등</a:t>
            </a:r>
            <a:r>
              <a:rPr lang="en-US" altLang="ko-KR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청소년서체" panose="02020603020101020101" pitchFamily="18" charset="-127"/>
                <a:ea typeface="청소년서체" panose="02020603020101020101" pitchFamily="18" charset="-127"/>
              </a:rPr>
              <a:t>(</a:t>
            </a:r>
            <a:r>
              <a:rPr lang="ko-KR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청소년서체" panose="02020603020101020101" pitchFamily="18" charset="-127"/>
                <a:ea typeface="청소년서체" panose="02020603020101020101" pitchFamily="18" charset="-127"/>
              </a:rPr>
              <a:t>샐러드 도시락</a:t>
            </a:r>
            <a:r>
              <a:rPr lang="en-US" altLang="ko-KR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청소년서체" panose="02020603020101020101" pitchFamily="18" charset="-127"/>
                <a:ea typeface="청소년서체" panose="02020603020101020101" pitchFamily="18" charset="-127"/>
              </a:rPr>
              <a:t>)</a:t>
            </a:r>
            <a:r>
              <a:rPr lang="ko-KR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청소년서체" panose="02020603020101020101" pitchFamily="18" charset="-127"/>
                <a:ea typeface="청소년서체" panose="02020603020101020101" pitchFamily="18" charset="-127"/>
              </a:rPr>
              <a:t> 다양한 먹거리를 제공하는 쇼핑몰</a:t>
            </a:r>
            <a:endParaRPr lang="en-US" altLang="ko-KR" sz="2000" dirty="0">
              <a:solidFill>
                <a:schemeClr val="tx1">
                  <a:lumMod val="65000"/>
                  <a:lumOff val="35000"/>
                </a:schemeClr>
              </a:solidFill>
              <a:latin typeface="청소년서체" panose="02020603020101020101" pitchFamily="18" charset="-127"/>
              <a:ea typeface="청소년서체" panose="02020603020101020101" pitchFamily="18" charset="-127"/>
            </a:endParaRPr>
          </a:p>
          <a:p>
            <a:endParaRPr lang="en-US" altLang="ko-KR" sz="2000" dirty="0">
              <a:solidFill>
                <a:schemeClr val="tx1">
                  <a:lumMod val="65000"/>
                  <a:lumOff val="35000"/>
                </a:schemeClr>
              </a:solidFill>
              <a:latin typeface="청소년서체" panose="02020603020101020101" pitchFamily="18" charset="-127"/>
              <a:ea typeface="청소년서체" panose="02020603020101020101" pitchFamily="18" charset="-127"/>
            </a:endParaRPr>
          </a:p>
          <a:p>
            <a:r>
              <a:rPr lang="ko-KR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청소년서체" panose="02020603020101020101" pitchFamily="18" charset="-127"/>
                <a:ea typeface="청소년서체" panose="02020603020101020101" pitchFamily="18" charset="-127"/>
              </a:rPr>
              <a:t>이동하며 주문할 수 있는 간편한 쇼핑 어플 제공하는 쇼핑몰</a:t>
            </a:r>
            <a:endParaRPr lang="en-US" altLang="ko-KR" sz="2000" dirty="0">
              <a:solidFill>
                <a:schemeClr val="tx1">
                  <a:lumMod val="65000"/>
                  <a:lumOff val="35000"/>
                </a:schemeClr>
              </a:solidFill>
              <a:latin typeface="청소년서체" panose="02020603020101020101" pitchFamily="18" charset="-127"/>
              <a:ea typeface="청소년서체" panose="02020603020101020101" pitchFamily="18" charset="-127"/>
            </a:endParaRPr>
          </a:p>
        </p:txBody>
      </p:sp>
      <p:sp>
        <p:nvSpPr>
          <p:cNvPr id="4" name="내용 개체 틀 2">
            <a:extLst>
              <a:ext uri="{FF2B5EF4-FFF2-40B4-BE49-F238E27FC236}">
                <a16:creationId xmlns:a16="http://schemas.microsoft.com/office/drawing/2014/main" id="{44AE4674-EF86-4133-8D7C-85C7B9868F57}"/>
              </a:ext>
            </a:extLst>
          </p:cNvPr>
          <p:cNvSpPr txBox="1">
            <a:spLocks/>
          </p:cNvSpPr>
          <p:nvPr/>
        </p:nvSpPr>
        <p:spPr>
          <a:xfrm>
            <a:off x="7450183" y="1734183"/>
            <a:ext cx="3511732" cy="460130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ko-KR" altLang="en-US" dirty="0"/>
          </a:p>
        </p:txBody>
      </p:sp>
      <p:sp>
        <p:nvSpPr>
          <p:cNvPr id="5" name="내용 개체 틀 2">
            <a:extLst>
              <a:ext uri="{FF2B5EF4-FFF2-40B4-BE49-F238E27FC236}">
                <a16:creationId xmlns:a16="http://schemas.microsoft.com/office/drawing/2014/main" id="{0EF2F5FF-9DDA-43CD-9B2F-0311E46A8E8F}"/>
              </a:ext>
            </a:extLst>
          </p:cNvPr>
          <p:cNvSpPr txBox="1">
            <a:spLocks/>
          </p:cNvSpPr>
          <p:nvPr/>
        </p:nvSpPr>
        <p:spPr>
          <a:xfrm>
            <a:off x="6421103" y="2120173"/>
            <a:ext cx="4112624" cy="460130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ko-KR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청소년서체" panose="02020603020101020101" pitchFamily="18" charset="-127"/>
                <a:ea typeface="청소년서체" panose="02020603020101020101" pitchFamily="18" charset="-127"/>
              </a:rPr>
              <a:t>지방</a:t>
            </a:r>
            <a:r>
              <a:rPr lang="en-US" altLang="ko-KR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청소년서체" panose="02020603020101020101" pitchFamily="18" charset="-127"/>
                <a:ea typeface="청소년서체" panose="02020603020101020101" pitchFamily="18" charset="-127"/>
              </a:rPr>
              <a:t>, </a:t>
            </a:r>
            <a:r>
              <a:rPr lang="ko-KR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청소년서체" panose="02020603020101020101" pitchFamily="18" charset="-127"/>
                <a:ea typeface="청소년서체" panose="02020603020101020101" pitchFamily="18" charset="-127"/>
              </a:rPr>
              <a:t>산간지역 배송가능한 쇼핑몰을 찾고있다</a:t>
            </a:r>
            <a:r>
              <a:rPr lang="en-US" altLang="ko-KR" dirty="0">
                <a:solidFill>
                  <a:schemeClr val="tx1">
                    <a:lumMod val="65000"/>
                    <a:lumOff val="35000"/>
                  </a:schemeClr>
                </a:solidFill>
                <a:latin typeface="청소년서체" panose="02020603020101020101" pitchFamily="18" charset="-127"/>
                <a:ea typeface="청소년서체" panose="02020603020101020101" pitchFamily="18" charset="-127"/>
              </a:rPr>
              <a:t>.</a:t>
            </a:r>
          </a:p>
          <a:p>
            <a:endParaRPr lang="en-US" altLang="ko-KR" sz="2000" dirty="0">
              <a:solidFill>
                <a:schemeClr val="tx1">
                  <a:lumMod val="65000"/>
                  <a:lumOff val="35000"/>
                </a:schemeClr>
              </a:solidFill>
              <a:latin typeface="청소년서체" panose="02020603020101020101" pitchFamily="18" charset="-127"/>
              <a:ea typeface="청소년서체" panose="02020603020101020101" pitchFamily="18" charset="-127"/>
            </a:endParaRPr>
          </a:p>
          <a:p>
            <a:r>
              <a:rPr lang="ko-KR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청소년서체" panose="02020603020101020101" pitchFamily="18" charset="-127"/>
                <a:ea typeface="청소년서체" panose="02020603020101020101" pitchFamily="18" charset="-127"/>
              </a:rPr>
              <a:t>평소 볼 수 없던 다양한 먹거리 재료들을 구매할 수 있는 곳을 찾고 있다</a:t>
            </a:r>
            <a:r>
              <a:rPr lang="en-US" altLang="ko-KR" sz="2000" dirty="0"/>
              <a:t>.</a:t>
            </a:r>
          </a:p>
          <a:p>
            <a:endParaRPr lang="en-US" altLang="ko-KR" sz="2000" dirty="0"/>
          </a:p>
          <a:p>
            <a:r>
              <a:rPr lang="ko-KR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청소년서체" panose="02020603020101020101" pitchFamily="18" charset="-127"/>
                <a:ea typeface="청소년서체" panose="02020603020101020101" pitchFamily="18" charset="-127"/>
              </a:rPr>
              <a:t>그 외 쇼핑몰이 타사와 동업해 다양한 먹거리를 제공하길 바람</a:t>
            </a:r>
            <a:r>
              <a:rPr lang="en-US" altLang="ko-KR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청소년서체" panose="02020603020101020101" pitchFamily="18" charset="-127"/>
                <a:ea typeface="청소년서체" panose="02020603020101020101" pitchFamily="18" charset="-127"/>
              </a:rPr>
              <a:t>(</a:t>
            </a:r>
            <a:r>
              <a:rPr lang="ko-KR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청소년서체" panose="02020603020101020101" pitchFamily="18" charset="-127"/>
                <a:ea typeface="청소년서체" panose="02020603020101020101" pitchFamily="18" charset="-127"/>
              </a:rPr>
              <a:t>직구 시스템</a:t>
            </a:r>
            <a:r>
              <a:rPr lang="en-US" altLang="ko-KR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청소년서체" panose="02020603020101020101" pitchFamily="18" charset="-127"/>
                <a:ea typeface="청소년서체" panose="02020603020101020101" pitchFamily="18" charset="-127"/>
              </a:rPr>
              <a:t>)</a:t>
            </a:r>
          </a:p>
          <a:p>
            <a:endParaRPr lang="en-US" altLang="ko-KR" sz="2000" dirty="0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6F050BF6-7818-4EB9-BD85-7D1FBFBDA79B}"/>
              </a:ext>
            </a:extLst>
          </p:cNvPr>
          <p:cNvSpPr/>
          <p:nvPr/>
        </p:nvSpPr>
        <p:spPr>
          <a:xfrm>
            <a:off x="4210555" y="806134"/>
            <a:ext cx="6479256" cy="75956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3">
            <a:schemeClr val="lt1"/>
          </a:lnRef>
          <a:fillRef idx="1">
            <a:schemeClr val="accent3"/>
          </a:fillRef>
          <a:effectRef idx="1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35625206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CCB8EDC-2478-4B62-AF52-E467565AFC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600076" y="136526"/>
            <a:ext cx="6443663" cy="1325563"/>
          </a:xfrm>
        </p:spPr>
        <p:txBody>
          <a:bodyPr>
            <a:normAutofit/>
          </a:bodyPr>
          <a:lstStyle/>
          <a:p>
            <a:r>
              <a:rPr lang="en-US" altLang="ko-KR" sz="3600" b="1" dirty="0"/>
              <a:t>       </a:t>
            </a:r>
            <a:r>
              <a:rPr lang="en-US" altLang="ko-KR" sz="3600" b="1" dirty="0">
                <a:solidFill>
                  <a:srgbClr val="569C7B"/>
                </a:solidFill>
                <a:latin typeface="청소년서체" panose="02020603020101020101" pitchFamily="18" charset="-127"/>
                <a:ea typeface="청소년서체" panose="02020603020101020101" pitchFamily="18" charset="-127"/>
              </a:rPr>
              <a:t>5. </a:t>
            </a:r>
            <a:r>
              <a:rPr lang="ko-KR" altLang="en-US" sz="3600" b="1" dirty="0">
                <a:solidFill>
                  <a:srgbClr val="569C7B"/>
                </a:solidFill>
                <a:latin typeface="청소년서체" panose="02020603020101020101" pitchFamily="18" charset="-127"/>
                <a:ea typeface="청소년서체" panose="02020603020101020101" pitchFamily="18" charset="-127"/>
              </a:rPr>
              <a:t>무드보드</a:t>
            </a:r>
            <a:endParaRPr lang="en-US" altLang="ko-KR" sz="3600" dirty="0">
              <a:solidFill>
                <a:srgbClr val="569C7B"/>
              </a:solidFill>
              <a:latin typeface="청소년서체" panose="02020603020101020101" pitchFamily="18" charset="-127"/>
              <a:ea typeface="청소년서체" panose="02020603020101020101" pitchFamily="18" charset="-127"/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F5859E70-43B2-4147-AFA2-BD2845ED099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09319" y="509337"/>
            <a:ext cx="8708571" cy="609600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36F593FB-ECFD-47F8-B37A-41A09D96C891}"/>
              </a:ext>
            </a:extLst>
          </p:cNvPr>
          <p:cNvSpPr txBox="1"/>
          <p:nvPr/>
        </p:nvSpPr>
        <p:spPr>
          <a:xfrm>
            <a:off x="8852763" y="661737"/>
            <a:ext cx="800219" cy="3711914"/>
          </a:xfrm>
          <a:prstGeom prst="rect">
            <a:avLst/>
          </a:prstGeom>
          <a:noFill/>
        </p:spPr>
        <p:txBody>
          <a:bodyPr vert="eaVert" wrap="none" rtlCol="0">
            <a:spAutoFit/>
          </a:bodyPr>
          <a:lstStyle/>
          <a:p>
            <a:r>
              <a:rPr lang="en-US" altLang="ko-KR" sz="4000" dirty="0">
                <a:solidFill>
                  <a:srgbClr val="2B532B"/>
                </a:solidFill>
                <a:latin typeface="Britannic Bold" panose="020B0903060703020204" pitchFamily="34" charset="0"/>
              </a:rPr>
              <a:t>O r g a n I c . . .</a:t>
            </a:r>
            <a:endParaRPr lang="ko-KR" altLang="en-US" sz="4000" dirty="0">
              <a:solidFill>
                <a:srgbClr val="2B532B"/>
              </a:solidFill>
              <a:latin typeface="Britannic Bold" panose="020B0903060703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3573903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221</TotalTime>
  <Words>339</Words>
  <Application>Microsoft Office PowerPoint</Application>
  <PresentationFormat>와이드스크린</PresentationFormat>
  <Paragraphs>73</Paragraphs>
  <Slides>8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8</vt:i4>
      </vt:variant>
    </vt:vector>
  </HeadingPairs>
  <TitlesOfParts>
    <vt:vector size="13" baseType="lpstr">
      <vt:lpstr>맑은 고딕</vt:lpstr>
      <vt:lpstr>청소년서체</vt:lpstr>
      <vt:lpstr>Arial</vt:lpstr>
      <vt:lpstr>Britannic Bold</vt:lpstr>
      <vt:lpstr>Office 테마</vt:lpstr>
      <vt:lpstr> 스마트 콘텐츠  설계 및 분석</vt:lpstr>
      <vt:lpstr>  목차</vt:lpstr>
      <vt:lpstr>       1. research</vt:lpstr>
      <vt:lpstr>       2. 사용자 설문조사(1-1)</vt:lpstr>
      <vt:lpstr>       2. 사용자 설문조사(1-2)</vt:lpstr>
      <vt:lpstr>       3. 페르소나</vt:lpstr>
      <vt:lpstr>       4. 요구사항 정리</vt:lpstr>
      <vt:lpstr>       5. 무드보드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스마트 콘텐츠  설계 및 분석</dc:title>
  <dc:creator>Owner</dc:creator>
  <cp:lastModifiedBy>Owner</cp:lastModifiedBy>
  <cp:revision>65</cp:revision>
  <dcterms:created xsi:type="dcterms:W3CDTF">2021-07-18T19:25:33Z</dcterms:created>
  <dcterms:modified xsi:type="dcterms:W3CDTF">2021-07-19T03:16:21Z</dcterms:modified>
</cp:coreProperties>
</file>

<file path=docProps/thumbnail.jpeg>
</file>